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Lst>
  <p:notesMasterIdLst>
    <p:notesMasterId r:id="rId39"/>
  </p:notesMasterIdLst>
  <p:sldIdLst>
    <p:sldId id="2145706601" r:id="rId6"/>
    <p:sldId id="2145706603" r:id="rId7"/>
    <p:sldId id="2145706570" r:id="rId8"/>
    <p:sldId id="2145706575" r:id="rId9"/>
    <p:sldId id="2145706604" r:id="rId10"/>
    <p:sldId id="1384" r:id="rId11"/>
    <p:sldId id="1437" r:id="rId12"/>
    <p:sldId id="1396" r:id="rId13"/>
    <p:sldId id="1395" r:id="rId14"/>
    <p:sldId id="1414" r:id="rId15"/>
    <p:sldId id="1194" r:id="rId16"/>
    <p:sldId id="2145706618" r:id="rId17"/>
    <p:sldId id="2145706598" r:id="rId18"/>
    <p:sldId id="1420" r:id="rId19"/>
    <p:sldId id="1262" r:id="rId20"/>
    <p:sldId id="1256" r:id="rId21"/>
    <p:sldId id="1209" r:id="rId22"/>
    <p:sldId id="2145706548" r:id="rId23"/>
    <p:sldId id="1275" r:id="rId24"/>
    <p:sldId id="2145706573" r:id="rId25"/>
    <p:sldId id="2145706563" r:id="rId26"/>
    <p:sldId id="2145706562" r:id="rId27"/>
    <p:sldId id="257" r:id="rId28"/>
    <p:sldId id="2145706623" r:id="rId29"/>
    <p:sldId id="2145706577" r:id="rId30"/>
    <p:sldId id="2145706615" r:id="rId31"/>
    <p:sldId id="2145706612" r:id="rId32"/>
    <p:sldId id="2145706555" r:id="rId33"/>
    <p:sldId id="2145706616" r:id="rId34"/>
    <p:sldId id="2145706620" r:id="rId35"/>
    <p:sldId id="2145706576" r:id="rId36"/>
    <p:sldId id="2145706622" r:id="rId37"/>
    <p:sldId id="1192" r:id="rId3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AA5B2D-9836-4DD6-2E03-EBC12B50ABAE}" name="Lee (Leslie) Judd" initials="L(J" userId="S::lajudd@dekalbcountyga.gov::0e28d911-10fc-4a9d-a628-267e837681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668"/>
    <a:srgbClr val="006699"/>
    <a:srgbClr val="003366"/>
    <a:srgbClr val="A4CB76"/>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9B740-7611-400A-BE73-47A96C0C46A1}" v="393" dt="2024-11-12T21:51:13.162"/>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674"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Arcadis\Projects\DeKalb\2024%20Efforts\Model\July%201,%202024%20Scenarios\DeKalb%20RSA%20Model_FY2024_V1_7.1.24_$0M%20CIP_No%20Rate%20Increases.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Arcadis\Projects\DeKalb\2024%20Efforts\Model\July%201,%202024%20Scenarios\DeKalb%20RSA%20Model_FY2024_V1_7.1.24_$0M%20CIP_No%20Rate%20Increases.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Arcadis\Projects\DeKalb\2024%20Efforts\Model\July%201,%202024%20Scenarios\DeKalb%20RSA%20Model_FY2024_V1_7.1.24_$0M%20CIP.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Arcadis\Projects\DeKalb\2024%20Efforts\Model\July%201,%202024%20Scenarios\DeKalb%20RSA%20Model_FY2024_V1_7.1.24_$0M%20CIP.xlsm"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400" b="1" cap="none" spc="0">
                <a:ln w="0"/>
                <a:solidFill>
                  <a:schemeClr val="tx1"/>
                </a:solidFill>
                <a:effectLst>
                  <a:outerShdw blurRad="38100" dist="19050" dir="2700000" algn="tl" rotWithShape="0">
                    <a:schemeClr val="dk1">
                      <a:alpha val="40000"/>
                    </a:schemeClr>
                  </a:outerShdw>
                </a:effectLst>
                <a:latin typeface="+mn-lt"/>
                <a:ea typeface="+mn-ea"/>
                <a:cs typeface="+mn-cs"/>
              </a:defRPr>
            </a:pPr>
            <a:r>
              <a:rPr lang="en-US" sz="1400" b="1" cap="none" spc="0">
                <a:ln w="0"/>
                <a:solidFill>
                  <a:schemeClr val="tx1"/>
                </a:solidFill>
                <a:effectLst>
                  <a:outerShdw blurRad="38100" dist="19050" dir="2700000" algn="tl" rotWithShape="0">
                    <a:schemeClr val="dk1">
                      <a:alpha val="40000"/>
                    </a:schemeClr>
                  </a:outerShdw>
                </a:effectLst>
                <a:latin typeface="+mn-lt"/>
                <a:ea typeface="+mn-ea"/>
                <a:cs typeface="+mn-cs"/>
              </a:rPr>
              <a:t>Unrestricted</a:t>
            </a:r>
            <a:r>
              <a:rPr lang="en-US" sz="1400" b="1" cap="none" spc="0" baseline="0">
                <a:ln w="0"/>
                <a:solidFill>
                  <a:schemeClr val="tx1"/>
                </a:solidFill>
                <a:effectLst>
                  <a:outerShdw blurRad="38100" dist="19050" dir="2700000" algn="tl" rotWithShape="0">
                    <a:schemeClr val="dk1">
                      <a:alpha val="40000"/>
                    </a:schemeClr>
                  </a:outerShdw>
                </a:effectLst>
                <a:latin typeface="+mn-lt"/>
                <a:ea typeface="+mn-ea"/>
                <a:cs typeface="+mn-cs"/>
              </a:rPr>
              <a:t> Working Capital</a:t>
            </a:r>
            <a:endParaRPr lang="en-US" sz="1400" b="1" cap="none" spc="0">
              <a:ln w="0"/>
              <a:solidFill>
                <a:schemeClr val="tx1"/>
              </a:solidFill>
              <a:effectLst>
                <a:outerShdw blurRad="38100" dist="19050" dir="2700000" algn="tl" rotWithShape="0">
                  <a:schemeClr val="dk1">
                    <a:alpha val="40000"/>
                  </a:schemeClr>
                </a:outerShdw>
              </a:effectLst>
            </a:endParaRPr>
          </a:p>
        </c:rich>
      </c:tx>
      <c:layout>
        <c:manualLayout>
          <c:xMode val="edge"/>
          <c:yMode val="edge"/>
          <c:x val="0.14823879912913945"/>
          <c:y val="4.0584465386495891E-2"/>
        </c:manualLayout>
      </c:layout>
      <c:overlay val="1"/>
      <c:spPr>
        <a:noFill/>
        <a:ln w="9525" cap="flat" cmpd="sng" algn="ctr">
          <a:noFill/>
          <a:prstDash val="solid"/>
        </a:ln>
        <a:effectLst/>
      </c:spPr>
    </c:title>
    <c:autoTitleDeleted val="0"/>
    <c:plotArea>
      <c:layout>
        <c:manualLayout>
          <c:layoutTarget val="inner"/>
          <c:xMode val="edge"/>
          <c:yMode val="edge"/>
          <c:x val="0.13257573544127937"/>
          <c:y val="3.5314177270196118E-2"/>
          <c:w val="0.85790976463833835"/>
          <c:h val="0.8683469978959969"/>
        </c:manualLayout>
      </c:layout>
      <c:barChart>
        <c:barDir val="col"/>
        <c:grouping val="clustered"/>
        <c:varyColors val="0"/>
        <c:ser>
          <c:idx val="0"/>
          <c:order val="0"/>
          <c:tx>
            <c:strRef>
              <c:f>'Data for Dashboard Graphs'!$C$9</c:f>
              <c:strCache>
                <c:ptCount val="1"/>
                <c:pt idx="0">
                  <c:v>Operating / R&amp;E Fund</c:v>
                </c:pt>
              </c:strCache>
            </c:strRef>
          </c:tx>
          <c:spPr>
            <a:solidFill>
              <a:schemeClr val="accent1"/>
            </a:solidFill>
            <a:ln w="28575" cap="flat" cmpd="sng" algn="ctr">
              <a:solidFill>
                <a:schemeClr val="tx1"/>
              </a:solidFill>
              <a:prstDash val="solid"/>
            </a:ln>
            <a:effectLst>
              <a:outerShdw blurRad="40000" dist="20000" dir="5400000" rotWithShape="0">
                <a:srgbClr val="000000">
                  <a:alpha val="38000"/>
                </a:srgbClr>
              </a:outerShdw>
            </a:effectLst>
          </c:spPr>
          <c:invertIfNegative val="0"/>
          <c:cat>
            <c:numRef>
              <c:f>'Data for Dashboard Graphs'!$D$3:$N$3</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f>'Data for Dashboard Graphs'!$D$10:$N$10</c:f>
              <c:numCache>
                <c:formatCode>_("$"* #,##0_);_("$"* \(#,##0\);_("$"* "-"??_);_(@_)</c:formatCode>
                <c:ptCount val="11"/>
                <c:pt idx="0">
                  <c:v>82642231.660333276</c:v>
                </c:pt>
                <c:pt idx="1">
                  <c:v>86511539.385979891</c:v>
                </c:pt>
                <c:pt idx="2">
                  <c:v>82961047.156918108</c:v>
                </c:pt>
                <c:pt idx="3">
                  <c:v>58293949.990839839</c:v>
                </c:pt>
                <c:pt idx="4">
                  <c:v>24615694.826352715</c:v>
                </c:pt>
                <c:pt idx="5">
                  <c:v>-10849972.923949718</c:v>
                </c:pt>
                <c:pt idx="6">
                  <c:v>-56058450.986533701</c:v>
                </c:pt>
                <c:pt idx="7">
                  <c:v>-111403017.22894245</c:v>
                </c:pt>
                <c:pt idx="8">
                  <c:v>-177291864.66184223</c:v>
                </c:pt>
                <c:pt idx="9">
                  <c:v>-254143937.44109833</c:v>
                </c:pt>
                <c:pt idx="10">
                  <c:v>-342406279.86988109</c:v>
                </c:pt>
              </c:numCache>
            </c:numRef>
          </c:val>
          <c:extLst>
            <c:ext xmlns:c16="http://schemas.microsoft.com/office/drawing/2014/chart" uri="{C3380CC4-5D6E-409C-BE32-E72D297353CC}">
              <c16:uniqueId val="{00000000-74F4-405C-B7CF-E6B3A8D34B6D}"/>
            </c:ext>
          </c:extLst>
        </c:ser>
        <c:dLbls>
          <c:showLegendKey val="0"/>
          <c:showVal val="0"/>
          <c:showCatName val="0"/>
          <c:showSerName val="0"/>
          <c:showPercent val="0"/>
          <c:showBubbleSize val="0"/>
        </c:dLbls>
        <c:gapWidth val="100"/>
        <c:axId val="192747008"/>
        <c:axId val="192748544"/>
        <c:extLst>
          <c:ext xmlns:c15="http://schemas.microsoft.com/office/drawing/2012/chart" uri="{02D57815-91ED-43cb-92C2-25804820EDAC}">
            <c15:filteredBarSeries>
              <c15:ser>
                <c:idx val="1"/>
                <c:order val="1"/>
                <c:tx>
                  <c:v>Last</c:v>
                </c:tx>
                <c:spPr>
                  <a:solidFill>
                    <a:schemeClr val="tx2"/>
                  </a:solidFill>
                  <a:ln w="25400" cap="flat" cmpd="sng" algn="ctr">
                    <a:solidFill>
                      <a:schemeClr val="accent1">
                        <a:shade val="50000"/>
                      </a:schemeClr>
                    </a:solidFill>
                    <a:prstDash val="solid"/>
                  </a:ln>
                  <a:effectLst/>
                </c:spPr>
                <c:invertIfNegative val="0"/>
                <c:cat>
                  <c:numRef>
                    <c:extLst>
                      <c:ext uri="{02D57815-91ED-43cb-92C2-25804820EDAC}">
                        <c15:formulaRef>
                          <c15:sqref>'Data for Dashboard Graphs'!$D$3:$N$3</c15:sqref>
                        </c15:formulaRef>
                      </c:ext>
                    </c:extLst>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extLst>
                      <c:ext uri="{02D57815-91ED-43cb-92C2-25804820EDAC}">
                        <c15:formulaRef>
                          <c15:sqref>'Data for Dashboard Graphs'!$AM$10:$AW$10</c15:sqref>
                        </c15:formulaRef>
                      </c:ext>
                    </c:extLst>
                    <c:numCache>
                      <c:formatCode>_("$"* #,##0_);_("$"* \(#,##0\);_("$"* "-"??_);_(@_)</c:formatCode>
                      <c:ptCount val="11"/>
                      <c:pt idx="0">
                        <c:v>79030289.539999962</c:v>
                      </c:pt>
                      <c:pt idx="1">
                        <c:v>85822307.820946813</c:v>
                      </c:pt>
                      <c:pt idx="2">
                        <c:v>105785826.99999994</c:v>
                      </c:pt>
                      <c:pt idx="3">
                        <c:v>110017259.99999994</c:v>
                      </c:pt>
                      <c:pt idx="4">
                        <c:v>114417950.5</c:v>
                      </c:pt>
                      <c:pt idx="5">
                        <c:v>118994668.50000006</c:v>
                      </c:pt>
                      <c:pt idx="6">
                        <c:v>123754455</c:v>
                      </c:pt>
                      <c:pt idx="7">
                        <c:v>128704633.5</c:v>
                      </c:pt>
                      <c:pt idx="8">
                        <c:v>133852819</c:v>
                      </c:pt>
                      <c:pt idx="9">
                        <c:v>139206931.99999988</c:v>
                      </c:pt>
                      <c:pt idx="10">
                        <c:v>275878968.36999995</c:v>
                      </c:pt>
                    </c:numCache>
                  </c:numRef>
                </c:val>
                <c:extLst>
                  <c:ext xmlns:c16="http://schemas.microsoft.com/office/drawing/2014/chart" uri="{C3380CC4-5D6E-409C-BE32-E72D297353CC}">
                    <c16:uniqueId val="{00000002-74F4-405C-B7CF-E6B3A8D34B6D}"/>
                  </c:ext>
                </c:extLst>
              </c15:ser>
            </c15:filteredBarSeries>
          </c:ext>
        </c:extLst>
      </c:barChart>
      <c:lineChart>
        <c:grouping val="standard"/>
        <c:varyColors val="0"/>
        <c:ser>
          <c:idx val="2"/>
          <c:order val="2"/>
          <c:tx>
            <c:v>Target</c:v>
          </c:tx>
          <c:spPr>
            <a:ln w="57150">
              <a:solidFill>
                <a:schemeClr val="tx1"/>
              </a:solidFill>
              <a:prstDash val="solid"/>
            </a:ln>
          </c:spPr>
          <c:marker>
            <c:symbol val="none"/>
          </c:marker>
          <c:cat>
            <c:numRef>
              <c:f>'Data for Dashboard Graphs'!$D$3:$N$3</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f>'Data for Dashboard Graphs'!$D$11:$N$11</c:f>
              <c:numCache>
                <c:formatCode>_("$"* #,##0_);_("$"* \(#,##0\);_("$"* "-"??_);_(@_)</c:formatCode>
                <c:ptCount val="11"/>
                <c:pt idx="0">
                  <c:v>82642231.660333365</c:v>
                </c:pt>
                <c:pt idx="1">
                  <c:v>104137504.5</c:v>
                </c:pt>
                <c:pt idx="2">
                  <c:v>108303005</c:v>
                </c:pt>
                <c:pt idx="3">
                  <c:v>112635125.5</c:v>
                </c:pt>
                <c:pt idx="4">
                  <c:v>117140530</c:v>
                </c:pt>
                <c:pt idx="5">
                  <c:v>121826151</c:v>
                </c:pt>
                <c:pt idx="6">
                  <c:v>126699197.5</c:v>
                </c:pt>
                <c:pt idx="7">
                  <c:v>131767165</c:v>
                </c:pt>
                <c:pt idx="8">
                  <c:v>137037852</c:v>
                </c:pt>
                <c:pt idx="9">
                  <c:v>142519366</c:v>
                </c:pt>
                <c:pt idx="10">
                  <c:v>148220140.5</c:v>
                </c:pt>
              </c:numCache>
            </c:numRef>
          </c:val>
          <c:smooth val="0"/>
          <c:extLst>
            <c:ext xmlns:c16="http://schemas.microsoft.com/office/drawing/2014/chart" uri="{C3380CC4-5D6E-409C-BE32-E72D297353CC}">
              <c16:uniqueId val="{00000001-74F4-405C-B7CF-E6B3A8D34B6D}"/>
            </c:ext>
          </c:extLst>
        </c:ser>
        <c:dLbls>
          <c:showLegendKey val="0"/>
          <c:showVal val="0"/>
          <c:showCatName val="0"/>
          <c:showSerName val="0"/>
          <c:showPercent val="0"/>
          <c:showBubbleSize val="0"/>
        </c:dLbls>
        <c:marker val="1"/>
        <c:smooth val="0"/>
        <c:axId val="192747008"/>
        <c:axId val="192748544"/>
      </c:lineChart>
      <c:catAx>
        <c:axId val="192747008"/>
        <c:scaling>
          <c:orientation val="minMax"/>
        </c:scaling>
        <c:delete val="0"/>
        <c:axPos val="b"/>
        <c:numFmt formatCode="General" sourceLinked="1"/>
        <c:majorTickMark val="out"/>
        <c:minorTickMark val="none"/>
        <c:tickLblPos val="nextTo"/>
        <c:txPr>
          <a:bodyPr rot="-2700000" vert="horz"/>
          <a:lstStyle/>
          <a:p>
            <a:pPr>
              <a:defRPr sz="1400" b="1"/>
            </a:pPr>
            <a:endParaRPr lang="en-US"/>
          </a:p>
        </c:txPr>
        <c:crossAx val="192748544"/>
        <c:crosses val="autoZero"/>
        <c:auto val="1"/>
        <c:lblAlgn val="ctr"/>
        <c:lblOffset val="100"/>
        <c:noMultiLvlLbl val="0"/>
      </c:catAx>
      <c:valAx>
        <c:axId val="192748544"/>
        <c:scaling>
          <c:orientation val="minMax"/>
          <c:max val="350000000"/>
          <c:min val="-350000000"/>
        </c:scaling>
        <c:delete val="0"/>
        <c:axPos val="l"/>
        <c:majorGridlines>
          <c:spPr>
            <a:ln>
              <a:solidFill>
                <a:sysClr val="windowText" lastClr="000000"/>
              </a:solidFill>
            </a:ln>
          </c:spPr>
        </c:majorGridlines>
        <c:numFmt formatCode="_(&quot;$&quot;* #,##0_);_(&quot;$&quot;* \(#,##0\);_(&quot;$&quot;* &quot;-&quot;??_);_(@_)" sourceLinked="1"/>
        <c:majorTickMark val="out"/>
        <c:minorTickMark val="none"/>
        <c:tickLblPos val="nextTo"/>
        <c:txPr>
          <a:bodyPr/>
          <a:lstStyle/>
          <a:p>
            <a:pPr>
              <a:defRPr sz="1600" b="1">
                <a:solidFill>
                  <a:schemeClr val="tx1"/>
                </a:solidFill>
                <a:latin typeface="Garamond" panose="02020404030301010803" pitchFamily="18" charset="0"/>
              </a:defRPr>
            </a:pPr>
            <a:endParaRPr lang="en-US"/>
          </a:p>
        </c:txPr>
        <c:crossAx val="192747008"/>
        <c:crosses val="autoZero"/>
        <c:crossBetween val="between"/>
        <c:dispUnits>
          <c:builtInUnit val="millions"/>
          <c:dispUnitsLbl>
            <c:layout>
              <c:manualLayout>
                <c:xMode val="edge"/>
                <c:yMode val="edge"/>
                <c:x val="3.0241950210439126E-3"/>
                <c:y val="0.36840428442499373"/>
              </c:manualLayout>
            </c:layout>
          </c:dispUnitsLbl>
        </c:dispUnits>
      </c:valAx>
      <c:spPr>
        <a:solidFill>
          <a:schemeClr val="bg1"/>
        </a:soli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plotArea>
    <c:legend>
      <c:legendPos val="r"/>
      <c:layout>
        <c:manualLayout>
          <c:xMode val="edge"/>
          <c:yMode val="edge"/>
          <c:x val="0.46774405021905829"/>
          <c:y val="8.5099345884466743E-2"/>
          <c:w val="0.53010243659434841"/>
          <c:h val="0.10096288302256425"/>
        </c:manualLayout>
      </c:layout>
      <c:overlay val="0"/>
      <c:txPr>
        <a:bodyPr/>
        <a:lstStyle/>
        <a:p>
          <a:pPr>
            <a:defRPr sz="1200" b="1"/>
          </a:pPr>
          <a:endParaRPr lang="en-US"/>
        </a:p>
      </c:txPr>
    </c:legend>
    <c:plotVisOnly val="1"/>
    <c:dispBlanksAs val="gap"/>
    <c:showDLblsOverMax val="0"/>
  </c:chart>
  <c:spPr>
    <a:noFill/>
    <a:ln w="53975" cap="rnd" cmpd="sng">
      <a:noFill/>
      <a:bevel/>
    </a:ln>
    <a:effectLst>
      <a:outerShdw blurRad="50800" dist="38100" dir="5400000" algn="t" rotWithShape="0">
        <a:prstClr val="black">
          <a:alpha val="40000"/>
        </a:prstClr>
      </a:outerShdw>
    </a:effectLst>
    <a:scene3d>
      <a:camera prst="orthographicFront"/>
      <a:lightRig rig="threePt" dir="t"/>
    </a:scene3d>
    <a:sp3d prstMaterial="dkEdge">
      <a:bevelT w="323850" h="266700" prst="relaxedInset"/>
      <a:bevelB w="165100" h="171450"/>
    </a:sp3d>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cap="none" spc="0">
                <a:ln w="0"/>
                <a:solidFill>
                  <a:schemeClr val="tx1"/>
                </a:solidFill>
                <a:effectLst>
                  <a:outerShdw blurRad="38100" dist="19050" dir="2700000" algn="tl" rotWithShape="0">
                    <a:schemeClr val="dk1">
                      <a:alpha val="40000"/>
                    </a:schemeClr>
                  </a:outerShdw>
                </a:effectLst>
                <a:latin typeface="+mn-lt"/>
                <a:ea typeface="+mn-ea"/>
                <a:cs typeface="+mn-cs"/>
              </a:defRPr>
            </a:pPr>
            <a:r>
              <a:rPr lang="en-US" sz="1400" b="1" cap="none" spc="0" baseline="0">
                <a:ln w="0"/>
                <a:solidFill>
                  <a:schemeClr val="tx1"/>
                </a:solidFill>
                <a:effectLst>
                  <a:outerShdw blurRad="38100" dist="19050" dir="2700000" algn="tl" rotWithShape="0">
                    <a:schemeClr val="dk1">
                      <a:alpha val="40000"/>
                    </a:schemeClr>
                  </a:outerShdw>
                </a:effectLst>
                <a:latin typeface="+mn-lt"/>
                <a:ea typeface="+mn-ea"/>
                <a:cs typeface="+mn-cs"/>
              </a:rPr>
              <a:t>Debt Service Coverage - Bonds - Rate Covenant</a:t>
            </a:r>
            <a:endParaRPr lang="en-US" sz="1400" b="1" cap="none" spc="0">
              <a:ln w="0"/>
              <a:solidFill>
                <a:schemeClr val="tx1"/>
              </a:solidFill>
              <a:effectLst>
                <a:outerShdw blurRad="38100" dist="19050" dir="2700000" algn="tl" rotWithShape="0">
                  <a:schemeClr val="dk1">
                    <a:alpha val="40000"/>
                  </a:schemeClr>
                </a:outerShdw>
              </a:effectLst>
              <a:latin typeface="Garamond" panose="02020404030301010803" pitchFamily="18" charset="0"/>
            </a:endParaRPr>
          </a:p>
        </c:rich>
      </c:tx>
      <c:layout>
        <c:manualLayout>
          <c:xMode val="edge"/>
          <c:yMode val="edge"/>
          <c:x val="0.14514073763048943"/>
          <c:y val="8.6010880610665849E-2"/>
        </c:manualLayout>
      </c:layout>
      <c:overlay val="1"/>
      <c:spPr>
        <a:noFill/>
        <a:ln w="9525" cap="flat" cmpd="sng" algn="ctr">
          <a:noFill/>
          <a:prstDash val="solid"/>
        </a:ln>
        <a:effectLst/>
      </c:spPr>
    </c:title>
    <c:autoTitleDeleted val="0"/>
    <c:plotArea>
      <c:layout>
        <c:manualLayout>
          <c:layoutTarget val="inner"/>
          <c:xMode val="edge"/>
          <c:yMode val="edge"/>
          <c:x val="0.14622438041526536"/>
          <c:y val="8.3369030925928775E-2"/>
          <c:w val="0.79898648128313565"/>
          <c:h val="0.73643658219149244"/>
        </c:manualLayout>
      </c:layout>
      <c:barChart>
        <c:barDir val="col"/>
        <c:grouping val="clustered"/>
        <c:varyColors val="0"/>
        <c:ser>
          <c:idx val="0"/>
          <c:order val="0"/>
          <c:tx>
            <c:strRef>
              <c:f>'Data for Dashboard Graphs'!$C$66</c:f>
              <c:strCache>
                <c:ptCount val="1"/>
                <c:pt idx="0">
                  <c:v>Debt Service Coverage - Rate Cov</c:v>
                </c:pt>
              </c:strCache>
            </c:strRef>
          </c:tx>
          <c:spPr>
            <a:solidFill>
              <a:schemeClr val="accent1"/>
            </a:solidFill>
            <a:ln w="28575" cap="flat" cmpd="sng" algn="ctr">
              <a:solidFill>
                <a:schemeClr val="tx1"/>
              </a:solidFill>
              <a:prstDash val="solid"/>
            </a:ln>
            <a:effectLst>
              <a:outerShdw blurRad="40000" dist="20000" dir="5400000" rotWithShape="0">
                <a:srgbClr val="000000">
                  <a:alpha val="38000"/>
                </a:srgbClr>
              </a:outerShdw>
            </a:effectLst>
          </c:spPr>
          <c:invertIfNegative val="0"/>
          <c:cat>
            <c:numRef>
              <c:f>'Data for Dashboard Graphs'!$D$3:$N$3</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extLst/>
            </c:numRef>
          </c:cat>
          <c:val>
            <c:numRef>
              <c:f>'Data for Dashboard Graphs'!$D$66:$N$66</c:f>
              <c:numCache>
                <c:formatCode>_(* #,##0.000_);_(* \(#,##0.000\);_(* "-"??_);_(@_)</c:formatCode>
                <c:ptCount val="11"/>
                <c:pt idx="0">
                  <c:v>1.41</c:v>
                </c:pt>
                <c:pt idx="1">
                  <c:v>1.24</c:v>
                </c:pt>
                <c:pt idx="2">
                  <c:v>1.17</c:v>
                </c:pt>
                <c:pt idx="3">
                  <c:v>1.06</c:v>
                </c:pt>
                <c:pt idx="4">
                  <c:v>0.95</c:v>
                </c:pt>
                <c:pt idx="5">
                  <c:v>0.92</c:v>
                </c:pt>
                <c:pt idx="6">
                  <c:v>0.78</c:v>
                </c:pt>
                <c:pt idx="7">
                  <c:v>0.64</c:v>
                </c:pt>
                <c:pt idx="8">
                  <c:v>0.49</c:v>
                </c:pt>
                <c:pt idx="9">
                  <c:v>0.34</c:v>
                </c:pt>
                <c:pt idx="10">
                  <c:v>0.18</c:v>
                </c:pt>
              </c:numCache>
              <c:extLst/>
            </c:numRef>
          </c:val>
          <c:extLst>
            <c:ext xmlns:c16="http://schemas.microsoft.com/office/drawing/2014/chart" uri="{C3380CC4-5D6E-409C-BE32-E72D297353CC}">
              <c16:uniqueId val="{00000000-3C3F-4DD7-B6AA-89B869948E0A}"/>
            </c:ext>
          </c:extLst>
        </c:ser>
        <c:dLbls>
          <c:showLegendKey val="0"/>
          <c:showVal val="0"/>
          <c:showCatName val="0"/>
          <c:showSerName val="0"/>
          <c:showPercent val="0"/>
          <c:showBubbleSize val="0"/>
        </c:dLbls>
        <c:gapWidth val="100"/>
        <c:axId val="199066368"/>
        <c:axId val="199067904"/>
        <c:extLst>
          <c:ext xmlns:c15="http://schemas.microsoft.com/office/drawing/2012/chart" uri="{02D57815-91ED-43cb-92C2-25804820EDAC}">
            <c15:filteredBarSeries>
              <c15:ser>
                <c:idx val="1"/>
                <c:order val="1"/>
                <c:tx>
                  <c:v>Last</c:v>
                </c:tx>
                <c:spPr>
                  <a:solidFill>
                    <a:schemeClr val="tx2"/>
                  </a:solidFill>
                  <a:ln w="28575">
                    <a:solidFill>
                      <a:schemeClr val="tx1"/>
                    </a:solidFill>
                  </a:ln>
                </c:spPr>
                <c:invertIfNegative val="0"/>
                <c:cat>
                  <c:numRef>
                    <c:extLst>
                      <c:ext uri="{02D57815-91ED-43cb-92C2-25804820EDAC}">
                        <c15:formulaRef>
                          <c15:sqref>'Data for Dashboard Graphs'!$D$3:$N$3</c15:sqref>
                        </c15:formulaRef>
                      </c:ext>
                    </c:extLst>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extLst>
                      <c:ext uri="{02D57815-91ED-43cb-92C2-25804820EDAC}">
                        <c15:formulaRef>
                          <c15:sqref>'Data for Dashboard Graphs'!$AM$66:$AW$66</c15:sqref>
                        </c15:formulaRef>
                      </c:ext>
                    </c:extLst>
                    <c:numCache>
                      <c:formatCode>_(* #,##0.000_);_(* \(#,##0.000\);_(* "-"??_);_(@_)</c:formatCode>
                      <c:ptCount val="11"/>
                      <c:pt idx="0">
                        <c:v>1.29</c:v>
                      </c:pt>
                      <c:pt idx="1">
                        <c:v>1.39</c:v>
                      </c:pt>
                      <c:pt idx="2">
                        <c:v>1.4</c:v>
                      </c:pt>
                      <c:pt idx="3">
                        <c:v>1.67</c:v>
                      </c:pt>
                      <c:pt idx="4">
                        <c:v>1.55</c:v>
                      </c:pt>
                      <c:pt idx="5">
                        <c:v>1.78</c:v>
                      </c:pt>
                      <c:pt idx="6">
                        <c:v>1.67</c:v>
                      </c:pt>
                      <c:pt idx="7">
                        <c:v>1.85</c:v>
                      </c:pt>
                      <c:pt idx="8">
                        <c:v>1.69</c:v>
                      </c:pt>
                      <c:pt idx="9">
                        <c:v>1.87</c:v>
                      </c:pt>
                      <c:pt idx="10">
                        <c:v>2.06</c:v>
                      </c:pt>
                    </c:numCache>
                  </c:numRef>
                </c:val>
                <c:extLst>
                  <c:ext xmlns:c16="http://schemas.microsoft.com/office/drawing/2014/chart" uri="{C3380CC4-5D6E-409C-BE32-E72D297353CC}">
                    <c16:uniqueId val="{00000003-3C3F-4DD7-B6AA-89B869948E0A}"/>
                  </c:ext>
                </c:extLst>
              </c15:ser>
            </c15:filteredBarSeries>
          </c:ext>
        </c:extLst>
      </c:barChart>
      <c:lineChart>
        <c:grouping val="standard"/>
        <c:varyColors val="0"/>
        <c:ser>
          <c:idx val="3"/>
          <c:order val="2"/>
          <c:tx>
            <c:v>Target</c:v>
          </c:tx>
          <c:spPr>
            <a:ln w="57150">
              <a:solidFill>
                <a:schemeClr val="tx1"/>
              </a:solidFill>
            </a:ln>
          </c:spPr>
          <c:marker>
            <c:symbol val="none"/>
          </c:marker>
          <c:cat>
            <c:strLit>
              <c:ptCount val="11"/>
              <c:pt idx="0">
                <c:v>2024</c:v>
              </c:pt>
              <c:pt idx="1">
                <c:v>2025</c:v>
              </c:pt>
              <c:pt idx="2">
                <c:v>2026</c:v>
              </c:pt>
              <c:pt idx="3">
                <c:v>2027</c:v>
              </c:pt>
              <c:pt idx="4">
                <c:v>2028</c:v>
              </c:pt>
              <c:pt idx="5">
                <c:v>2029</c:v>
              </c:pt>
              <c:pt idx="6">
                <c:v>2030</c:v>
              </c:pt>
              <c:pt idx="7">
                <c:v>2031</c:v>
              </c:pt>
              <c:pt idx="8">
                <c:v>2032</c:v>
              </c:pt>
              <c:pt idx="9">
                <c:v>2033</c:v>
              </c:pt>
              <c:pt idx="10">
                <c:v>2034</c:v>
              </c:pt>
              <c:extLst>
                <c:ext xmlns:c15="http://schemas.microsoft.com/office/drawing/2012/chart" uri="{02D57815-91ED-43cb-92C2-25804820EDAC}">
                  <c15:autoCat val="1"/>
                </c:ext>
              </c:extLst>
            </c:strLit>
          </c:cat>
          <c:val>
            <c:numRef>
              <c:f>'Data for Dashboard Graphs'!$D$74:$N$74</c:f>
              <c:numCache>
                <c:formatCode>_(* #,##0.000_);_(* \(#,##0.000\);_(* "-"??_);_(@_)</c:formatCode>
                <c:ptCount val="11"/>
                <c:pt idx="0">
                  <c:v>1.75</c:v>
                </c:pt>
                <c:pt idx="1">
                  <c:v>1.75</c:v>
                </c:pt>
                <c:pt idx="2">
                  <c:v>1.75</c:v>
                </c:pt>
                <c:pt idx="3">
                  <c:v>1.75</c:v>
                </c:pt>
                <c:pt idx="4">
                  <c:v>1.75</c:v>
                </c:pt>
                <c:pt idx="5">
                  <c:v>1.75</c:v>
                </c:pt>
                <c:pt idx="6">
                  <c:v>1.75</c:v>
                </c:pt>
                <c:pt idx="7">
                  <c:v>1.75</c:v>
                </c:pt>
                <c:pt idx="8">
                  <c:v>1.75</c:v>
                </c:pt>
                <c:pt idx="9">
                  <c:v>1.75</c:v>
                </c:pt>
                <c:pt idx="10">
                  <c:v>1.75</c:v>
                </c:pt>
              </c:numCache>
              <c:extLst/>
            </c:numRef>
          </c:val>
          <c:smooth val="0"/>
          <c:extLst>
            <c:ext xmlns:c16="http://schemas.microsoft.com/office/drawing/2014/chart" uri="{C3380CC4-5D6E-409C-BE32-E72D297353CC}">
              <c16:uniqueId val="{00000001-3C3F-4DD7-B6AA-89B869948E0A}"/>
            </c:ext>
          </c:extLst>
        </c:ser>
        <c:ser>
          <c:idx val="2"/>
          <c:order val="3"/>
          <c:tx>
            <c:v>Min Req'd</c:v>
          </c:tx>
          <c:spPr>
            <a:ln w="38100">
              <a:solidFill>
                <a:srgbClr val="FF0000"/>
              </a:solidFill>
            </a:ln>
          </c:spPr>
          <c:marker>
            <c:symbol val="none"/>
          </c:marker>
          <c:cat>
            <c:strLit>
              <c:ptCount val="11"/>
              <c:pt idx="0">
                <c:v>2024</c:v>
              </c:pt>
              <c:pt idx="1">
                <c:v>2025</c:v>
              </c:pt>
              <c:pt idx="2">
                <c:v>2026</c:v>
              </c:pt>
              <c:pt idx="3">
                <c:v>2027</c:v>
              </c:pt>
              <c:pt idx="4">
                <c:v>2028</c:v>
              </c:pt>
              <c:pt idx="5">
                <c:v>2029</c:v>
              </c:pt>
              <c:pt idx="6">
                <c:v>2030</c:v>
              </c:pt>
              <c:pt idx="7">
                <c:v>2031</c:v>
              </c:pt>
              <c:pt idx="8">
                <c:v>2032</c:v>
              </c:pt>
              <c:pt idx="9">
                <c:v>2033</c:v>
              </c:pt>
              <c:pt idx="10">
                <c:v>2034</c:v>
              </c:pt>
              <c:extLst>
                <c:ext xmlns:c15="http://schemas.microsoft.com/office/drawing/2012/chart" uri="{02D57815-91ED-43cb-92C2-25804820EDAC}">
                  <c15:autoCat val="1"/>
                </c:ext>
              </c:extLst>
            </c:strLit>
          </c:cat>
          <c:val>
            <c:numRef>
              <c:f>'Data for Dashboard Graphs'!$D$72:$N$72</c:f>
              <c:numCache>
                <c:formatCode>_(* #,##0.000_);_(* \(#,##0.000\);_(* "-"??_);_(@_)</c:formatCode>
                <c:ptCount val="11"/>
                <c:pt idx="0">
                  <c:v>1.2</c:v>
                </c:pt>
                <c:pt idx="1">
                  <c:v>1.2</c:v>
                </c:pt>
                <c:pt idx="2">
                  <c:v>1.2</c:v>
                </c:pt>
                <c:pt idx="3">
                  <c:v>1.2</c:v>
                </c:pt>
                <c:pt idx="4">
                  <c:v>1.2</c:v>
                </c:pt>
                <c:pt idx="5">
                  <c:v>1.2</c:v>
                </c:pt>
                <c:pt idx="6">
                  <c:v>1.2</c:v>
                </c:pt>
                <c:pt idx="7">
                  <c:v>1.2</c:v>
                </c:pt>
                <c:pt idx="8">
                  <c:v>1.2</c:v>
                </c:pt>
                <c:pt idx="9">
                  <c:v>1.2</c:v>
                </c:pt>
                <c:pt idx="10">
                  <c:v>1.2</c:v>
                </c:pt>
              </c:numCache>
              <c:extLst/>
            </c:numRef>
          </c:val>
          <c:smooth val="0"/>
          <c:extLst>
            <c:ext xmlns:c16="http://schemas.microsoft.com/office/drawing/2014/chart" uri="{C3380CC4-5D6E-409C-BE32-E72D297353CC}">
              <c16:uniqueId val="{00000002-3C3F-4DD7-B6AA-89B869948E0A}"/>
            </c:ext>
          </c:extLst>
        </c:ser>
        <c:dLbls>
          <c:showLegendKey val="0"/>
          <c:showVal val="0"/>
          <c:showCatName val="0"/>
          <c:showSerName val="0"/>
          <c:showPercent val="0"/>
          <c:showBubbleSize val="0"/>
        </c:dLbls>
        <c:marker val="1"/>
        <c:smooth val="0"/>
        <c:axId val="199066368"/>
        <c:axId val="199067904"/>
      </c:lineChart>
      <c:catAx>
        <c:axId val="199066368"/>
        <c:scaling>
          <c:orientation val="minMax"/>
        </c:scaling>
        <c:delete val="0"/>
        <c:axPos val="b"/>
        <c:numFmt formatCode="General" sourceLinked="1"/>
        <c:majorTickMark val="out"/>
        <c:minorTickMark val="none"/>
        <c:tickLblPos val="nextTo"/>
        <c:txPr>
          <a:bodyPr rot="-2700000" vert="horz"/>
          <a:lstStyle/>
          <a:p>
            <a:pPr>
              <a:defRPr sz="1400" b="1"/>
            </a:pPr>
            <a:endParaRPr lang="en-US"/>
          </a:p>
        </c:txPr>
        <c:crossAx val="199067904"/>
        <c:crosses val="autoZero"/>
        <c:auto val="1"/>
        <c:lblAlgn val="ctr"/>
        <c:lblOffset val="100"/>
        <c:noMultiLvlLbl val="0"/>
      </c:catAx>
      <c:valAx>
        <c:axId val="199067904"/>
        <c:scaling>
          <c:orientation val="minMax"/>
          <c:max val="2.6"/>
          <c:min val="1"/>
        </c:scaling>
        <c:delete val="0"/>
        <c:axPos val="l"/>
        <c:majorGridlines>
          <c:spPr>
            <a:ln>
              <a:solidFill>
                <a:sysClr val="windowText" lastClr="000000"/>
              </a:solidFill>
            </a:ln>
          </c:spPr>
        </c:majorGridlines>
        <c:numFmt formatCode="_(* #,##0.000_);_(* \(#,##0.000\);_(* &quot;-&quot;??_);_(@_)" sourceLinked="1"/>
        <c:majorTickMark val="out"/>
        <c:minorTickMark val="none"/>
        <c:tickLblPos val="nextTo"/>
        <c:txPr>
          <a:bodyPr/>
          <a:lstStyle/>
          <a:p>
            <a:pPr>
              <a:defRPr sz="1600" b="1">
                <a:solidFill>
                  <a:schemeClr val="tx1"/>
                </a:solidFill>
                <a:latin typeface="Garamond" panose="02020404030301010803" pitchFamily="18" charset="0"/>
              </a:defRPr>
            </a:pPr>
            <a:endParaRPr lang="en-US"/>
          </a:p>
        </c:txPr>
        <c:crossAx val="199066368"/>
        <c:crosses val="autoZero"/>
        <c:crossBetween val="between"/>
      </c:valAx>
      <c:spPr>
        <a:solidFill>
          <a:schemeClr val="bg1"/>
        </a:solidFill>
        <a:ln w="9525" cap="flat" cmpd="sng" algn="ctr">
          <a:solidFill>
            <a:sysClr val="windowText" lastClr="000000"/>
          </a:solidFill>
          <a:prstDash val="solid"/>
        </a:ln>
        <a:effectLst>
          <a:outerShdw blurRad="40000" dist="20000" dir="5400000" rotWithShape="0">
            <a:srgbClr val="000000">
              <a:alpha val="38000"/>
            </a:srgbClr>
          </a:outerShdw>
        </a:effectLst>
      </c:spPr>
    </c:plotArea>
    <c:legend>
      <c:legendPos val="r"/>
      <c:legendEntry>
        <c:idx val="0"/>
        <c:delete val="1"/>
      </c:legendEntry>
      <c:layout>
        <c:manualLayout>
          <c:xMode val="edge"/>
          <c:yMode val="edge"/>
          <c:x val="0.55210988235168701"/>
          <c:y val="0.12623525108857381"/>
          <c:w val="0.39556780016413651"/>
          <c:h val="7.7808338074580513E-2"/>
        </c:manualLayout>
      </c:layout>
      <c:overlay val="0"/>
      <c:spPr>
        <a:noFill/>
        <a:ln>
          <a:noFill/>
        </a:ln>
      </c:spPr>
      <c:txPr>
        <a:bodyPr/>
        <a:lstStyle/>
        <a:p>
          <a:pPr>
            <a:defRPr sz="1600"/>
          </a:pPr>
          <a:endParaRPr lang="en-US"/>
        </a:p>
      </c:txPr>
    </c:legend>
    <c:plotVisOnly val="1"/>
    <c:dispBlanksAs val="gap"/>
    <c:showDLblsOverMax val="0"/>
  </c:chart>
  <c:spPr>
    <a:noFill/>
    <a:ln w="53975" cap="rnd" cmpd="sng">
      <a:noFill/>
      <a:bevel/>
    </a:ln>
    <a:effectLst>
      <a:outerShdw blurRad="50800" dist="38100" dir="5400000" algn="t" rotWithShape="0">
        <a:prstClr val="black">
          <a:alpha val="40000"/>
        </a:prstClr>
      </a:outerShdw>
    </a:effectLst>
    <a:scene3d>
      <a:camera prst="orthographicFront"/>
      <a:lightRig rig="threePt" dir="t"/>
    </a:scene3d>
    <a:sp3d prstMaterial="dkEdge">
      <a:bevelT w="323850" h="266700" prst="relaxedInset"/>
      <a:bevelB w="165100" h="171450"/>
    </a:sp3d>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cap="none" spc="0">
                <a:ln w="0"/>
                <a:solidFill>
                  <a:schemeClr val="tx1"/>
                </a:solidFill>
                <a:effectLst>
                  <a:outerShdw blurRad="38100" dist="19050" dir="2700000" algn="tl" rotWithShape="0">
                    <a:schemeClr val="dk1">
                      <a:alpha val="40000"/>
                    </a:schemeClr>
                  </a:outerShdw>
                </a:effectLst>
                <a:latin typeface="+mn-lt"/>
                <a:ea typeface="+mn-ea"/>
                <a:cs typeface="+mn-cs"/>
              </a:defRPr>
            </a:pPr>
            <a:r>
              <a:rPr lang="en-US" sz="1400" b="1" cap="none" spc="0">
                <a:ln w="0"/>
                <a:solidFill>
                  <a:schemeClr val="tx1"/>
                </a:solidFill>
                <a:effectLst>
                  <a:outerShdw blurRad="38100" dist="19050" dir="2700000" algn="tl" rotWithShape="0">
                    <a:schemeClr val="dk1">
                      <a:alpha val="40000"/>
                    </a:schemeClr>
                  </a:outerShdw>
                </a:effectLst>
                <a:latin typeface="+mn-lt"/>
                <a:ea typeface="+mn-ea"/>
                <a:cs typeface="+mn-cs"/>
              </a:rPr>
              <a:t>Revenue</a:t>
            </a:r>
            <a:r>
              <a:rPr lang="en-US" sz="1400" b="1" cap="none" spc="0" baseline="0">
                <a:ln w="0"/>
                <a:solidFill>
                  <a:schemeClr val="tx1"/>
                </a:solidFill>
                <a:effectLst>
                  <a:outerShdw blurRad="38100" dist="19050" dir="2700000" algn="tl" rotWithShape="0">
                    <a:schemeClr val="dk1">
                      <a:alpha val="40000"/>
                    </a:schemeClr>
                  </a:outerShdw>
                </a:effectLst>
                <a:latin typeface="+mn-lt"/>
                <a:ea typeface="+mn-ea"/>
                <a:cs typeface="+mn-cs"/>
              </a:rPr>
              <a:t> Increases with</a:t>
            </a:r>
          </a:p>
          <a:p>
            <a:pPr>
              <a:defRPr sz="1400" b="1" cap="none" spc="0">
                <a:ln w="0"/>
                <a:solidFill>
                  <a:schemeClr val="tx1"/>
                </a:solidFill>
                <a:effectLst>
                  <a:outerShdw blurRad="38100" dist="19050" dir="2700000" algn="tl" rotWithShape="0">
                    <a:schemeClr val="dk1">
                      <a:alpha val="40000"/>
                    </a:schemeClr>
                  </a:outerShdw>
                </a:effectLst>
                <a:latin typeface="+mn-lt"/>
                <a:ea typeface="+mn-ea"/>
                <a:cs typeface="+mn-cs"/>
              </a:defRPr>
            </a:pPr>
            <a:r>
              <a:rPr lang="en-US" sz="1400" b="1" cap="none" spc="0" baseline="0">
                <a:ln w="0"/>
                <a:solidFill>
                  <a:schemeClr val="tx1"/>
                </a:solidFill>
                <a:effectLst>
                  <a:outerShdw blurRad="38100" dist="19050" dir="2700000" algn="tl" rotWithShape="0">
                    <a:schemeClr val="dk1">
                      <a:alpha val="40000"/>
                    </a:schemeClr>
                  </a:outerShdw>
                </a:effectLst>
                <a:latin typeface="+mn-lt"/>
                <a:ea typeface="+mn-ea"/>
                <a:cs typeface="+mn-cs"/>
              </a:rPr>
              <a:t>No Capital Program</a:t>
            </a:r>
            <a:endParaRPr lang="en-US" sz="1400" b="1" cap="none" spc="0" baseline="0">
              <a:ln w="0"/>
              <a:solidFill>
                <a:schemeClr val="tx1"/>
              </a:solidFill>
              <a:effectLst>
                <a:outerShdw blurRad="38100" dist="19050" dir="2700000" algn="tl" rotWithShape="0">
                  <a:schemeClr val="dk1">
                    <a:alpha val="40000"/>
                  </a:schemeClr>
                </a:outerShdw>
              </a:effectLst>
              <a:latin typeface="Garamond" panose="02020404030301010803" pitchFamily="18" charset="0"/>
            </a:endParaRPr>
          </a:p>
        </c:rich>
      </c:tx>
      <c:layout>
        <c:manualLayout>
          <c:xMode val="edge"/>
          <c:yMode val="edge"/>
          <c:x val="0.3655839291570615"/>
          <c:y val="7.4203398798824038E-2"/>
        </c:manualLayout>
      </c:layout>
      <c:overlay val="1"/>
      <c:spPr>
        <a:noFill/>
        <a:ln w="9525" cap="flat" cmpd="sng" algn="ctr">
          <a:noFill/>
          <a:prstDash val="solid"/>
        </a:ln>
        <a:effectLst/>
      </c:spPr>
    </c:title>
    <c:autoTitleDeleted val="0"/>
    <c:plotArea>
      <c:layout>
        <c:manualLayout>
          <c:layoutTarget val="inner"/>
          <c:xMode val="edge"/>
          <c:yMode val="edge"/>
          <c:x val="0.14941019147882517"/>
          <c:y val="4.9277885059972257E-2"/>
          <c:w val="0.79685886848960474"/>
          <c:h val="0.79094494321736142"/>
        </c:manualLayout>
      </c:layout>
      <c:barChart>
        <c:barDir val="col"/>
        <c:grouping val="clustered"/>
        <c:varyColors val="0"/>
        <c:ser>
          <c:idx val="0"/>
          <c:order val="0"/>
          <c:tx>
            <c:v>Revenue Increase</c:v>
          </c:tx>
          <c:spPr>
            <a:solidFill>
              <a:schemeClr val="accent1"/>
            </a:solidFill>
            <a:ln w="28575" cap="flat" cmpd="sng" algn="ctr">
              <a:solidFill>
                <a:schemeClr val="tx1"/>
              </a:solidFill>
              <a:prstDash val="solid"/>
            </a:ln>
            <a:effectLst>
              <a:outerShdw blurRad="40000" dist="20000" dir="5400000" rotWithShape="0">
                <a:srgbClr val="000000">
                  <a:alpha val="38000"/>
                </a:srgbClr>
              </a:outerShdw>
            </a:effectLst>
          </c:spPr>
          <c:invertIfNegative val="0"/>
          <c:cat>
            <c:numRef>
              <c:f>'Data for Dashboard Graphs'!$D$3:$N$3</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f>'Data for Dashboard Graphs'!$D$64:$N$64</c:f>
              <c:numCache>
                <c:formatCode>0.0%</c:formatCode>
                <c:ptCount val="11"/>
                <c:pt idx="0">
                  <c:v>0</c:v>
                </c:pt>
                <c:pt idx="1">
                  <c:v>7.4999999999999997E-2</c:v>
                </c:pt>
                <c:pt idx="2">
                  <c:v>7.543364413240497E-2</c:v>
                </c:pt>
                <c:pt idx="3">
                  <c:v>2.5468301045535855E-2</c:v>
                </c:pt>
                <c:pt idx="4">
                  <c:v>2.5835595870015392E-2</c:v>
                </c:pt>
                <c:pt idx="5">
                  <c:v>0</c:v>
                </c:pt>
                <c:pt idx="6">
                  <c:v>1.6361478484091609E-2</c:v>
                </c:pt>
                <c:pt idx="7">
                  <c:v>2.787525496940766E-2</c:v>
                </c:pt>
                <c:pt idx="8">
                  <c:v>2.8204073834980251E-2</c:v>
                </c:pt>
                <c:pt idx="9">
                  <c:v>2.8527638609210901E-2</c:v>
                </c:pt>
                <c:pt idx="10">
                  <c:v>2.884584015229762E-2</c:v>
                </c:pt>
              </c:numCache>
            </c:numRef>
          </c:val>
          <c:extLst>
            <c:ext xmlns:c16="http://schemas.microsoft.com/office/drawing/2014/chart" uri="{C3380CC4-5D6E-409C-BE32-E72D297353CC}">
              <c16:uniqueId val="{00000000-782E-4A38-B1DB-56FA32AF3BAB}"/>
            </c:ext>
          </c:extLst>
        </c:ser>
        <c:dLbls>
          <c:showLegendKey val="0"/>
          <c:showVal val="0"/>
          <c:showCatName val="0"/>
          <c:showSerName val="0"/>
          <c:showPercent val="0"/>
          <c:showBubbleSize val="0"/>
        </c:dLbls>
        <c:gapWidth val="100"/>
        <c:axId val="198915584"/>
        <c:axId val="198917120"/>
        <c:extLst>
          <c:ext xmlns:c15="http://schemas.microsoft.com/office/drawing/2012/chart" uri="{02D57815-91ED-43cb-92C2-25804820EDAC}">
            <c15:filteredBarSeries>
              <c15:ser>
                <c:idx val="1"/>
                <c:order val="1"/>
                <c:tx>
                  <c:v>Last</c:v>
                </c:tx>
                <c:spPr>
                  <a:solidFill>
                    <a:schemeClr val="tx2"/>
                  </a:solidFill>
                  <a:ln w="28575">
                    <a:solidFill>
                      <a:sysClr val="windowText" lastClr="000000"/>
                    </a:solidFill>
                  </a:ln>
                </c:spPr>
                <c:invertIfNegative val="0"/>
                <c:cat>
                  <c:numRef>
                    <c:extLst>
                      <c:ext uri="{02D57815-91ED-43cb-92C2-25804820EDAC}">
                        <c15:formulaRef>
                          <c15:sqref>'Data for Dashboard Graphs'!$D$3:$N$3</c15:sqref>
                        </c15:formulaRef>
                      </c:ext>
                    </c:extLst>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extLst>
                      <c:ext uri="{02D57815-91ED-43cb-92C2-25804820EDAC}">
                        <c15:formulaRef>
                          <c15:sqref>'Data for Dashboard Graphs'!$AM$64:$AW$64</c15:sqref>
                        </c15:formulaRef>
                      </c:ext>
                    </c:extLst>
                    <c:numCache>
                      <c:formatCode>0.0%</c:formatCode>
                      <c:ptCount val="11"/>
                      <c:pt idx="0">
                        <c:v>0</c:v>
                      </c:pt>
                      <c:pt idx="1">
                        <c:v>0.06</c:v>
                      </c:pt>
                      <c:pt idx="2">
                        <c:v>0.09</c:v>
                      </c:pt>
                      <c:pt idx="3">
                        <c:v>0.09</c:v>
                      </c:pt>
                      <c:pt idx="4">
                        <c:v>0.09</c:v>
                      </c:pt>
                      <c:pt idx="5">
                        <c:v>0.09</c:v>
                      </c:pt>
                      <c:pt idx="6">
                        <c:v>0.09</c:v>
                      </c:pt>
                      <c:pt idx="7">
                        <c:v>7.4999999999999997E-2</c:v>
                      </c:pt>
                      <c:pt idx="8">
                        <c:v>7.4999999999999997E-2</c:v>
                      </c:pt>
                      <c:pt idx="9">
                        <c:v>7.4999999999999997E-2</c:v>
                      </c:pt>
                      <c:pt idx="10">
                        <c:v>7.4999999999999997E-2</c:v>
                      </c:pt>
                    </c:numCache>
                  </c:numRef>
                </c:val>
                <c:extLst>
                  <c:ext xmlns:c16="http://schemas.microsoft.com/office/drawing/2014/chart" uri="{C3380CC4-5D6E-409C-BE32-E72D297353CC}">
                    <c16:uniqueId val="{00000001-782E-4A38-B1DB-56FA32AF3BAB}"/>
                  </c:ext>
                </c:extLst>
              </c15:ser>
            </c15:filteredBarSeries>
          </c:ext>
        </c:extLst>
      </c:barChart>
      <c:catAx>
        <c:axId val="198915584"/>
        <c:scaling>
          <c:orientation val="minMax"/>
        </c:scaling>
        <c:delete val="0"/>
        <c:axPos val="b"/>
        <c:numFmt formatCode="General" sourceLinked="1"/>
        <c:majorTickMark val="out"/>
        <c:minorTickMark val="none"/>
        <c:tickLblPos val="nextTo"/>
        <c:txPr>
          <a:bodyPr rot="-2700000"/>
          <a:lstStyle/>
          <a:p>
            <a:pPr>
              <a:defRPr sz="1400" b="1"/>
            </a:pPr>
            <a:endParaRPr lang="en-US"/>
          </a:p>
        </c:txPr>
        <c:crossAx val="198917120"/>
        <c:crosses val="autoZero"/>
        <c:auto val="1"/>
        <c:lblAlgn val="ctr"/>
        <c:lblOffset val="0"/>
        <c:noMultiLvlLbl val="0"/>
      </c:catAx>
      <c:valAx>
        <c:axId val="198917120"/>
        <c:scaling>
          <c:orientation val="minMax"/>
          <c:min val="0"/>
        </c:scaling>
        <c:delete val="0"/>
        <c:axPos val="l"/>
        <c:majorGridlines>
          <c:spPr>
            <a:ln>
              <a:solidFill>
                <a:sysClr val="windowText" lastClr="000000"/>
              </a:solidFill>
            </a:ln>
          </c:spPr>
        </c:majorGridlines>
        <c:numFmt formatCode="0.0%" sourceLinked="1"/>
        <c:majorTickMark val="out"/>
        <c:minorTickMark val="none"/>
        <c:tickLblPos val="nextTo"/>
        <c:txPr>
          <a:bodyPr/>
          <a:lstStyle/>
          <a:p>
            <a:pPr>
              <a:defRPr sz="1600" b="1">
                <a:solidFill>
                  <a:schemeClr val="tx1"/>
                </a:solidFill>
                <a:latin typeface="Garamond" panose="02020404030301010803" pitchFamily="18" charset="0"/>
              </a:defRPr>
            </a:pPr>
            <a:endParaRPr lang="en-US"/>
          </a:p>
        </c:txPr>
        <c:crossAx val="198915584"/>
        <c:crosses val="autoZero"/>
        <c:crossBetween val="between"/>
        <c:majorUnit val="2.0000000000000004E-2"/>
      </c:valAx>
      <c:spPr>
        <a:solidFill>
          <a:schemeClr val="bg1"/>
        </a:solidFill>
        <a:ln w="9525" cap="flat" cmpd="sng" algn="ctr">
          <a:solidFill>
            <a:sysClr val="windowText" lastClr="000000"/>
          </a:solidFill>
          <a:prstDash val="solid"/>
        </a:ln>
        <a:effectLst>
          <a:outerShdw blurRad="40000" dist="20000" dir="5400000" rotWithShape="0">
            <a:srgbClr val="000000">
              <a:alpha val="38000"/>
            </a:srgbClr>
          </a:outerShdw>
        </a:effectLst>
      </c:spPr>
    </c:plotArea>
    <c:plotVisOnly val="1"/>
    <c:dispBlanksAs val="gap"/>
    <c:showDLblsOverMax val="0"/>
  </c:chart>
  <c:spPr>
    <a:noFill/>
    <a:ln w="53975" cap="rnd" cmpd="sng">
      <a:noFill/>
      <a:bevel/>
    </a:ln>
    <a:effectLst>
      <a:outerShdw blurRad="50800" dist="38100" dir="5400000" algn="t" rotWithShape="0">
        <a:prstClr val="black">
          <a:alpha val="40000"/>
        </a:prstClr>
      </a:outerShdw>
    </a:effectLst>
    <a:scene3d>
      <a:camera prst="orthographicFront"/>
      <a:lightRig rig="threePt" dir="t"/>
    </a:scene3d>
    <a:sp3d prstMaterial="dkEdge">
      <a:bevelT w="323850" h="266700" prst="relaxedInset"/>
      <a:bevelB w="165100" h="171450"/>
    </a:sp3d>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cap="none" spc="0">
                <a:ln w="0"/>
                <a:solidFill>
                  <a:schemeClr val="tx1"/>
                </a:solidFill>
                <a:effectLst>
                  <a:outerShdw blurRad="38100" dist="19050" dir="2700000" algn="tl" rotWithShape="0">
                    <a:schemeClr val="dk1">
                      <a:alpha val="40000"/>
                    </a:schemeClr>
                  </a:outerShdw>
                </a:effectLst>
                <a:latin typeface="+mn-lt"/>
                <a:ea typeface="+mn-ea"/>
                <a:cs typeface="+mn-cs"/>
              </a:defRPr>
            </a:pPr>
            <a:r>
              <a:rPr lang="en-US" sz="1400" b="1" cap="none" spc="0" baseline="0">
                <a:ln w="0"/>
                <a:solidFill>
                  <a:schemeClr val="tx1"/>
                </a:solidFill>
                <a:effectLst>
                  <a:outerShdw blurRad="38100" dist="19050" dir="2700000" algn="tl" rotWithShape="0">
                    <a:schemeClr val="dk1">
                      <a:alpha val="40000"/>
                    </a:schemeClr>
                  </a:outerShdw>
                </a:effectLst>
                <a:latin typeface="+mn-lt"/>
                <a:ea typeface="+mn-ea"/>
                <a:cs typeface="+mn-cs"/>
              </a:rPr>
              <a:t>Debt Service Coverage - Bonds - Rate Covenant</a:t>
            </a:r>
            <a:endParaRPr lang="en-US" sz="1400" b="1" cap="none" spc="0">
              <a:ln w="0"/>
              <a:solidFill>
                <a:schemeClr val="tx1"/>
              </a:solidFill>
              <a:effectLst>
                <a:outerShdw blurRad="38100" dist="19050" dir="2700000" algn="tl" rotWithShape="0">
                  <a:schemeClr val="dk1">
                    <a:alpha val="40000"/>
                  </a:schemeClr>
                </a:outerShdw>
              </a:effectLst>
              <a:latin typeface="Garamond" panose="02020404030301010803" pitchFamily="18" charset="0"/>
            </a:endParaRPr>
          </a:p>
        </c:rich>
      </c:tx>
      <c:layout>
        <c:manualLayout>
          <c:xMode val="edge"/>
          <c:yMode val="edge"/>
          <c:x val="0.14514073763048943"/>
          <c:y val="8.6010880610665849E-2"/>
        </c:manualLayout>
      </c:layout>
      <c:overlay val="1"/>
      <c:spPr>
        <a:noFill/>
        <a:ln w="9525" cap="flat" cmpd="sng" algn="ctr">
          <a:noFill/>
          <a:prstDash val="solid"/>
        </a:ln>
        <a:effectLst/>
      </c:spPr>
    </c:title>
    <c:autoTitleDeleted val="0"/>
    <c:plotArea>
      <c:layout>
        <c:manualLayout>
          <c:layoutTarget val="inner"/>
          <c:xMode val="edge"/>
          <c:yMode val="edge"/>
          <c:x val="0.14622438041526536"/>
          <c:y val="8.3369030925928775E-2"/>
          <c:w val="0.79898648128313565"/>
          <c:h val="0.76514818853615241"/>
        </c:manualLayout>
      </c:layout>
      <c:barChart>
        <c:barDir val="col"/>
        <c:grouping val="clustered"/>
        <c:varyColors val="0"/>
        <c:ser>
          <c:idx val="0"/>
          <c:order val="0"/>
          <c:tx>
            <c:strRef>
              <c:f>'Data for Dashboard Graphs'!$C$66</c:f>
              <c:strCache>
                <c:ptCount val="1"/>
                <c:pt idx="0">
                  <c:v>Debt Service Coverage - Rate Cov</c:v>
                </c:pt>
              </c:strCache>
            </c:strRef>
          </c:tx>
          <c:spPr>
            <a:solidFill>
              <a:schemeClr val="accent1"/>
            </a:solidFill>
            <a:ln w="28575" cap="flat" cmpd="sng" algn="ctr">
              <a:solidFill>
                <a:schemeClr val="tx1"/>
              </a:solidFill>
              <a:prstDash val="solid"/>
            </a:ln>
            <a:effectLst>
              <a:outerShdw blurRad="40000" dist="20000" dir="5400000" rotWithShape="0">
                <a:srgbClr val="000000">
                  <a:alpha val="38000"/>
                </a:srgbClr>
              </a:outerShdw>
            </a:effectLst>
          </c:spPr>
          <c:invertIfNegative val="0"/>
          <c:cat>
            <c:numRef>
              <c:f>'Data for Dashboard Graphs'!$D$3:$N$3</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extLst/>
            </c:numRef>
          </c:cat>
          <c:val>
            <c:numRef>
              <c:f>'Data for Dashboard Graphs'!$D$66:$N$66</c:f>
              <c:numCache>
                <c:formatCode>_(* #,##0.000_);_(* \(#,##0.000\);_(* "-"??_);_(@_)</c:formatCode>
                <c:ptCount val="11"/>
                <c:pt idx="0">
                  <c:v>1.41</c:v>
                </c:pt>
                <c:pt idx="1">
                  <c:v>1.51</c:v>
                </c:pt>
                <c:pt idx="2">
                  <c:v>1.75</c:v>
                </c:pt>
                <c:pt idx="3">
                  <c:v>1.75</c:v>
                </c:pt>
                <c:pt idx="4">
                  <c:v>1.75</c:v>
                </c:pt>
                <c:pt idx="5">
                  <c:v>1.8</c:v>
                </c:pt>
                <c:pt idx="6">
                  <c:v>1.75</c:v>
                </c:pt>
                <c:pt idx="7">
                  <c:v>1.75</c:v>
                </c:pt>
                <c:pt idx="8">
                  <c:v>1.75</c:v>
                </c:pt>
                <c:pt idx="9">
                  <c:v>1.75</c:v>
                </c:pt>
                <c:pt idx="10">
                  <c:v>1.75</c:v>
                </c:pt>
              </c:numCache>
              <c:extLst/>
            </c:numRef>
          </c:val>
          <c:extLst>
            <c:ext xmlns:c16="http://schemas.microsoft.com/office/drawing/2014/chart" uri="{C3380CC4-5D6E-409C-BE32-E72D297353CC}">
              <c16:uniqueId val="{00000000-43C6-4E93-8881-844CB950791E}"/>
            </c:ext>
          </c:extLst>
        </c:ser>
        <c:dLbls>
          <c:showLegendKey val="0"/>
          <c:showVal val="0"/>
          <c:showCatName val="0"/>
          <c:showSerName val="0"/>
          <c:showPercent val="0"/>
          <c:showBubbleSize val="0"/>
        </c:dLbls>
        <c:gapWidth val="100"/>
        <c:axId val="199066368"/>
        <c:axId val="199067904"/>
        <c:extLst>
          <c:ext xmlns:c15="http://schemas.microsoft.com/office/drawing/2012/chart" uri="{02D57815-91ED-43cb-92C2-25804820EDAC}">
            <c15:filteredBarSeries>
              <c15:ser>
                <c:idx val="1"/>
                <c:order val="1"/>
                <c:tx>
                  <c:v>Last</c:v>
                </c:tx>
                <c:spPr>
                  <a:solidFill>
                    <a:schemeClr val="tx2"/>
                  </a:solidFill>
                  <a:ln w="28575">
                    <a:solidFill>
                      <a:schemeClr val="tx1"/>
                    </a:solidFill>
                  </a:ln>
                </c:spPr>
                <c:invertIfNegative val="0"/>
                <c:cat>
                  <c:numRef>
                    <c:extLst>
                      <c:ext uri="{02D57815-91ED-43cb-92C2-25804820EDAC}">
                        <c15:formulaRef>
                          <c15:sqref>'Data for Dashboard Graphs'!$D$3:$N$3</c15:sqref>
                        </c15:formulaRef>
                      </c:ext>
                    </c:extLst>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extLst>
                      <c:ext uri="{02D57815-91ED-43cb-92C2-25804820EDAC}">
                        <c15:formulaRef>
                          <c15:sqref>'Data for Dashboard Graphs'!$AM$66:$AW$66</c15:sqref>
                        </c15:formulaRef>
                      </c:ext>
                    </c:extLst>
                    <c:numCache>
                      <c:formatCode>_(* #,##0.000_);_(* \(#,##0.000\);_(* "-"??_);_(@_)</c:formatCode>
                      <c:ptCount val="11"/>
                      <c:pt idx="0">
                        <c:v>1.29</c:v>
                      </c:pt>
                      <c:pt idx="1">
                        <c:v>1.39</c:v>
                      </c:pt>
                      <c:pt idx="2">
                        <c:v>1.4</c:v>
                      </c:pt>
                      <c:pt idx="3">
                        <c:v>1.67</c:v>
                      </c:pt>
                      <c:pt idx="4">
                        <c:v>1.55</c:v>
                      </c:pt>
                      <c:pt idx="5">
                        <c:v>1.78</c:v>
                      </c:pt>
                      <c:pt idx="6">
                        <c:v>1.67</c:v>
                      </c:pt>
                      <c:pt idx="7">
                        <c:v>1.85</c:v>
                      </c:pt>
                      <c:pt idx="8">
                        <c:v>1.69</c:v>
                      </c:pt>
                      <c:pt idx="9">
                        <c:v>1.87</c:v>
                      </c:pt>
                      <c:pt idx="10">
                        <c:v>2.06</c:v>
                      </c:pt>
                    </c:numCache>
                  </c:numRef>
                </c:val>
                <c:extLst>
                  <c:ext xmlns:c16="http://schemas.microsoft.com/office/drawing/2014/chart" uri="{C3380CC4-5D6E-409C-BE32-E72D297353CC}">
                    <c16:uniqueId val="{00000003-43C6-4E93-8881-844CB950791E}"/>
                  </c:ext>
                </c:extLst>
              </c15:ser>
            </c15:filteredBarSeries>
          </c:ext>
        </c:extLst>
      </c:barChart>
      <c:lineChart>
        <c:grouping val="standard"/>
        <c:varyColors val="0"/>
        <c:ser>
          <c:idx val="3"/>
          <c:order val="2"/>
          <c:tx>
            <c:v>Target</c:v>
          </c:tx>
          <c:spPr>
            <a:ln w="57150">
              <a:solidFill>
                <a:schemeClr val="tx1"/>
              </a:solidFill>
            </a:ln>
          </c:spPr>
          <c:marker>
            <c:symbol val="none"/>
          </c:marker>
          <c:cat>
            <c:strLit>
              <c:ptCount val="11"/>
              <c:pt idx="0">
                <c:v>2024</c:v>
              </c:pt>
              <c:pt idx="1">
                <c:v>2025</c:v>
              </c:pt>
              <c:pt idx="2">
                <c:v>2026</c:v>
              </c:pt>
              <c:pt idx="3">
                <c:v>2027</c:v>
              </c:pt>
              <c:pt idx="4">
                <c:v>2028</c:v>
              </c:pt>
              <c:pt idx="5">
                <c:v>2029</c:v>
              </c:pt>
              <c:pt idx="6">
                <c:v>2030</c:v>
              </c:pt>
              <c:pt idx="7">
                <c:v>2031</c:v>
              </c:pt>
              <c:pt idx="8">
                <c:v>2032</c:v>
              </c:pt>
              <c:pt idx="9">
                <c:v>2033</c:v>
              </c:pt>
              <c:pt idx="10">
                <c:v>2034</c:v>
              </c:pt>
              <c:extLst>
                <c:ext xmlns:c15="http://schemas.microsoft.com/office/drawing/2012/chart" uri="{02D57815-91ED-43cb-92C2-25804820EDAC}">
                  <c15:autoCat val="1"/>
                </c:ext>
              </c:extLst>
            </c:strLit>
          </c:cat>
          <c:val>
            <c:numRef>
              <c:f>'Data for Dashboard Graphs'!$D$74:$N$74</c:f>
              <c:numCache>
                <c:formatCode>_(* #,##0.000_);_(* \(#,##0.000\);_(* "-"??_);_(@_)</c:formatCode>
                <c:ptCount val="11"/>
                <c:pt idx="0">
                  <c:v>1.75</c:v>
                </c:pt>
                <c:pt idx="1">
                  <c:v>1.75</c:v>
                </c:pt>
                <c:pt idx="2">
                  <c:v>1.75</c:v>
                </c:pt>
                <c:pt idx="3">
                  <c:v>1.75</c:v>
                </c:pt>
                <c:pt idx="4">
                  <c:v>1.75</c:v>
                </c:pt>
                <c:pt idx="5">
                  <c:v>1.75</c:v>
                </c:pt>
                <c:pt idx="6">
                  <c:v>1.75</c:v>
                </c:pt>
                <c:pt idx="7">
                  <c:v>1.75</c:v>
                </c:pt>
                <c:pt idx="8">
                  <c:v>1.75</c:v>
                </c:pt>
                <c:pt idx="9">
                  <c:v>1.75</c:v>
                </c:pt>
                <c:pt idx="10">
                  <c:v>1.75</c:v>
                </c:pt>
              </c:numCache>
              <c:extLst/>
            </c:numRef>
          </c:val>
          <c:smooth val="0"/>
          <c:extLst>
            <c:ext xmlns:c16="http://schemas.microsoft.com/office/drawing/2014/chart" uri="{C3380CC4-5D6E-409C-BE32-E72D297353CC}">
              <c16:uniqueId val="{00000001-43C6-4E93-8881-844CB950791E}"/>
            </c:ext>
          </c:extLst>
        </c:ser>
        <c:ser>
          <c:idx val="2"/>
          <c:order val="3"/>
          <c:tx>
            <c:v>Min Req'd</c:v>
          </c:tx>
          <c:spPr>
            <a:ln w="38100">
              <a:solidFill>
                <a:srgbClr val="FF0000"/>
              </a:solidFill>
            </a:ln>
          </c:spPr>
          <c:marker>
            <c:symbol val="none"/>
          </c:marker>
          <c:cat>
            <c:strLit>
              <c:ptCount val="11"/>
              <c:pt idx="0">
                <c:v>2024</c:v>
              </c:pt>
              <c:pt idx="1">
                <c:v>2025</c:v>
              </c:pt>
              <c:pt idx="2">
                <c:v>2026</c:v>
              </c:pt>
              <c:pt idx="3">
                <c:v>2027</c:v>
              </c:pt>
              <c:pt idx="4">
                <c:v>2028</c:v>
              </c:pt>
              <c:pt idx="5">
                <c:v>2029</c:v>
              </c:pt>
              <c:pt idx="6">
                <c:v>2030</c:v>
              </c:pt>
              <c:pt idx="7">
                <c:v>2031</c:v>
              </c:pt>
              <c:pt idx="8">
                <c:v>2032</c:v>
              </c:pt>
              <c:pt idx="9">
                <c:v>2033</c:v>
              </c:pt>
              <c:pt idx="10">
                <c:v>2034</c:v>
              </c:pt>
              <c:extLst>
                <c:ext xmlns:c15="http://schemas.microsoft.com/office/drawing/2012/chart" uri="{02D57815-91ED-43cb-92C2-25804820EDAC}">
                  <c15:autoCat val="1"/>
                </c:ext>
              </c:extLst>
            </c:strLit>
          </c:cat>
          <c:val>
            <c:numRef>
              <c:f>'Data for Dashboard Graphs'!$D$72:$N$72</c:f>
              <c:numCache>
                <c:formatCode>_(* #,##0.000_);_(* \(#,##0.000\);_(* "-"??_);_(@_)</c:formatCode>
                <c:ptCount val="11"/>
                <c:pt idx="0">
                  <c:v>1.2</c:v>
                </c:pt>
                <c:pt idx="1">
                  <c:v>1.2</c:v>
                </c:pt>
                <c:pt idx="2">
                  <c:v>1.2</c:v>
                </c:pt>
                <c:pt idx="3">
                  <c:v>1.2</c:v>
                </c:pt>
                <c:pt idx="4">
                  <c:v>1.2</c:v>
                </c:pt>
                <c:pt idx="5">
                  <c:v>1.2</c:v>
                </c:pt>
                <c:pt idx="6">
                  <c:v>1.2</c:v>
                </c:pt>
                <c:pt idx="7">
                  <c:v>1.2</c:v>
                </c:pt>
                <c:pt idx="8">
                  <c:v>1.2</c:v>
                </c:pt>
                <c:pt idx="9">
                  <c:v>1.2</c:v>
                </c:pt>
                <c:pt idx="10">
                  <c:v>1.2</c:v>
                </c:pt>
              </c:numCache>
              <c:extLst/>
            </c:numRef>
          </c:val>
          <c:smooth val="0"/>
          <c:extLst>
            <c:ext xmlns:c16="http://schemas.microsoft.com/office/drawing/2014/chart" uri="{C3380CC4-5D6E-409C-BE32-E72D297353CC}">
              <c16:uniqueId val="{00000002-43C6-4E93-8881-844CB950791E}"/>
            </c:ext>
          </c:extLst>
        </c:ser>
        <c:dLbls>
          <c:showLegendKey val="0"/>
          <c:showVal val="0"/>
          <c:showCatName val="0"/>
          <c:showSerName val="0"/>
          <c:showPercent val="0"/>
          <c:showBubbleSize val="0"/>
        </c:dLbls>
        <c:marker val="1"/>
        <c:smooth val="0"/>
        <c:axId val="199066368"/>
        <c:axId val="199067904"/>
      </c:lineChart>
      <c:catAx>
        <c:axId val="199066368"/>
        <c:scaling>
          <c:orientation val="minMax"/>
        </c:scaling>
        <c:delete val="0"/>
        <c:axPos val="b"/>
        <c:numFmt formatCode="General" sourceLinked="1"/>
        <c:majorTickMark val="out"/>
        <c:minorTickMark val="none"/>
        <c:tickLblPos val="nextTo"/>
        <c:txPr>
          <a:bodyPr rot="-2700000"/>
          <a:lstStyle/>
          <a:p>
            <a:pPr>
              <a:defRPr sz="1400" b="1"/>
            </a:pPr>
            <a:endParaRPr lang="en-US"/>
          </a:p>
        </c:txPr>
        <c:crossAx val="199067904"/>
        <c:crosses val="autoZero"/>
        <c:auto val="1"/>
        <c:lblAlgn val="ctr"/>
        <c:lblOffset val="100"/>
        <c:noMultiLvlLbl val="0"/>
      </c:catAx>
      <c:valAx>
        <c:axId val="199067904"/>
        <c:scaling>
          <c:orientation val="minMax"/>
          <c:max val="2.6"/>
          <c:min val="1"/>
        </c:scaling>
        <c:delete val="0"/>
        <c:axPos val="l"/>
        <c:majorGridlines>
          <c:spPr>
            <a:ln>
              <a:solidFill>
                <a:sysClr val="windowText" lastClr="000000"/>
              </a:solidFill>
            </a:ln>
          </c:spPr>
        </c:majorGridlines>
        <c:numFmt formatCode="_(* #,##0.000_);_(* \(#,##0.000\);_(* &quot;-&quot;??_);_(@_)" sourceLinked="1"/>
        <c:majorTickMark val="out"/>
        <c:minorTickMark val="none"/>
        <c:tickLblPos val="nextTo"/>
        <c:txPr>
          <a:bodyPr/>
          <a:lstStyle/>
          <a:p>
            <a:pPr>
              <a:defRPr sz="1600" b="1">
                <a:solidFill>
                  <a:schemeClr val="tx1"/>
                </a:solidFill>
                <a:latin typeface="Garamond" panose="02020404030301010803" pitchFamily="18" charset="0"/>
              </a:defRPr>
            </a:pPr>
            <a:endParaRPr lang="en-US"/>
          </a:p>
        </c:txPr>
        <c:crossAx val="199066368"/>
        <c:crosses val="autoZero"/>
        <c:crossBetween val="between"/>
      </c:valAx>
      <c:spPr>
        <a:solidFill>
          <a:schemeClr val="bg1"/>
        </a:solidFill>
        <a:ln w="9525" cap="flat" cmpd="sng" algn="ctr">
          <a:solidFill>
            <a:sysClr val="windowText" lastClr="000000"/>
          </a:solidFill>
          <a:prstDash val="solid"/>
        </a:ln>
        <a:effectLst>
          <a:outerShdw blurRad="40000" dist="20000" dir="5400000" rotWithShape="0">
            <a:srgbClr val="000000">
              <a:alpha val="38000"/>
            </a:srgbClr>
          </a:outerShdw>
        </a:effectLst>
      </c:spPr>
    </c:plotArea>
    <c:legend>
      <c:legendPos val="r"/>
      <c:legendEntry>
        <c:idx val="0"/>
        <c:delete val="1"/>
      </c:legendEntry>
      <c:layout>
        <c:manualLayout>
          <c:xMode val="edge"/>
          <c:yMode val="edge"/>
          <c:x val="0.55210988235168701"/>
          <c:y val="0.12623525108857381"/>
          <c:w val="0.39556780016413651"/>
          <c:h val="7.7808338074580513E-2"/>
        </c:manualLayout>
      </c:layout>
      <c:overlay val="0"/>
      <c:spPr>
        <a:noFill/>
        <a:ln>
          <a:noFill/>
        </a:ln>
      </c:spPr>
      <c:txPr>
        <a:bodyPr/>
        <a:lstStyle/>
        <a:p>
          <a:pPr>
            <a:defRPr sz="1600"/>
          </a:pPr>
          <a:endParaRPr lang="en-US"/>
        </a:p>
      </c:txPr>
    </c:legend>
    <c:plotVisOnly val="1"/>
    <c:dispBlanksAs val="gap"/>
    <c:showDLblsOverMax val="0"/>
  </c:chart>
  <c:spPr>
    <a:noFill/>
    <a:ln w="53975" cap="rnd" cmpd="sng">
      <a:noFill/>
      <a:bevel/>
    </a:ln>
    <a:effectLst>
      <a:outerShdw blurRad="50800" dist="38100" dir="5400000" algn="t" rotWithShape="0">
        <a:prstClr val="black">
          <a:alpha val="40000"/>
        </a:prstClr>
      </a:outerShdw>
    </a:effectLst>
    <a:scene3d>
      <a:camera prst="orthographicFront"/>
      <a:lightRig rig="threePt" dir="t"/>
    </a:scene3d>
    <a:sp3d prstMaterial="dkEdge">
      <a:bevelT w="323850" h="266700" prst="relaxedInset"/>
      <a:bevelB w="165100" h="171450"/>
    </a:sp3d>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b="1" dirty="0">
                <a:solidFill>
                  <a:schemeClr val="tx1"/>
                </a:solidFill>
              </a:rPr>
              <a:t>Types of Customer Assistance Programs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Types of Customer Assistance Programs</c:v>
                </c:pt>
              </c:strCache>
            </c:strRef>
          </c:tx>
          <c:spPr>
            <a:solidFill>
              <a:schemeClr val="accent1"/>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F16D-40C3-B95B-2EBF26811904}"/>
              </c:ext>
            </c:extLst>
          </c:dPt>
          <c:dPt>
            <c:idx val="1"/>
            <c:invertIfNegative val="0"/>
            <c:bubble3D val="0"/>
            <c:spPr>
              <a:solidFill>
                <a:srgbClr val="00B0F0"/>
              </a:solidFill>
              <a:ln>
                <a:noFill/>
              </a:ln>
              <a:effectLst/>
            </c:spPr>
            <c:extLst>
              <c:ext xmlns:c16="http://schemas.microsoft.com/office/drawing/2014/chart" uri="{C3380CC4-5D6E-409C-BE32-E72D297353CC}">
                <c16:uniqueId val="{00000003-F16D-40C3-B95B-2EBF26811904}"/>
              </c:ext>
            </c:extLst>
          </c:dPt>
          <c:dPt>
            <c:idx val="2"/>
            <c:invertIfNegative val="0"/>
            <c:bubble3D val="0"/>
            <c:spPr>
              <a:solidFill>
                <a:srgbClr val="00B050"/>
              </a:solidFill>
              <a:ln>
                <a:noFill/>
              </a:ln>
              <a:effectLst/>
            </c:spPr>
            <c:extLst>
              <c:ext xmlns:c16="http://schemas.microsoft.com/office/drawing/2014/chart" uri="{C3380CC4-5D6E-409C-BE32-E72D297353CC}">
                <c16:uniqueId val="{00000005-F16D-40C3-B95B-2EBF26811904}"/>
              </c:ext>
            </c:extLst>
          </c:dPt>
          <c:dPt>
            <c:idx val="3"/>
            <c:invertIfNegative val="0"/>
            <c:bubble3D val="0"/>
            <c:spPr>
              <a:solidFill>
                <a:srgbClr val="7030A0"/>
              </a:solidFill>
              <a:ln>
                <a:noFill/>
              </a:ln>
              <a:effectLst/>
            </c:spPr>
            <c:extLst>
              <c:ext xmlns:c16="http://schemas.microsoft.com/office/drawing/2014/chart" uri="{C3380CC4-5D6E-409C-BE32-E72D297353CC}">
                <c16:uniqueId val="{00000007-F16D-40C3-B95B-2EBF26811904}"/>
              </c:ext>
            </c:extLst>
          </c:dPt>
          <c:dPt>
            <c:idx val="4"/>
            <c:invertIfNegative val="0"/>
            <c:bubble3D val="0"/>
            <c:spPr>
              <a:solidFill>
                <a:srgbClr val="002060"/>
              </a:solidFill>
              <a:ln>
                <a:noFill/>
              </a:ln>
              <a:effectLst/>
            </c:spPr>
            <c:extLst>
              <c:ext xmlns:c16="http://schemas.microsoft.com/office/drawing/2014/chart" uri="{C3380CC4-5D6E-409C-BE32-E72D297353CC}">
                <c16:uniqueId val="{00000009-F16D-40C3-B95B-2EBF2681190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Lifeline Rate</c:v>
                </c:pt>
                <c:pt idx="1">
                  <c:v>Water Efficiency</c:v>
                </c:pt>
                <c:pt idx="2">
                  <c:v>Temporary Assistance</c:v>
                </c:pt>
                <c:pt idx="3">
                  <c:v>Flexible Terms</c:v>
                </c:pt>
                <c:pt idx="4">
                  <c:v>Bill Discount</c:v>
                </c:pt>
                <c:pt idx="5">
                  <c:v>No CAP Offered</c:v>
                </c:pt>
              </c:strCache>
            </c:strRef>
          </c:cat>
          <c:val>
            <c:numRef>
              <c:f>Sheet1!$B$2:$B$7</c:f>
              <c:numCache>
                <c:formatCode>General</c:formatCode>
                <c:ptCount val="6"/>
                <c:pt idx="0">
                  <c:v>5</c:v>
                </c:pt>
                <c:pt idx="1">
                  <c:v>32</c:v>
                </c:pt>
                <c:pt idx="2">
                  <c:v>87</c:v>
                </c:pt>
                <c:pt idx="3">
                  <c:v>98</c:v>
                </c:pt>
                <c:pt idx="4">
                  <c:v>155</c:v>
                </c:pt>
                <c:pt idx="5">
                  <c:v>567</c:v>
                </c:pt>
              </c:numCache>
            </c:numRef>
          </c:val>
          <c:extLst>
            <c:ext xmlns:c16="http://schemas.microsoft.com/office/drawing/2014/chart" uri="{C3380CC4-5D6E-409C-BE32-E72D297353CC}">
              <c16:uniqueId val="{0000000A-F16D-40C3-B95B-2EBF26811904}"/>
            </c:ext>
          </c:extLst>
        </c:ser>
        <c:dLbls>
          <c:showLegendKey val="0"/>
          <c:showVal val="0"/>
          <c:showCatName val="0"/>
          <c:showSerName val="0"/>
          <c:showPercent val="0"/>
          <c:showBubbleSize val="0"/>
        </c:dLbls>
        <c:gapWidth val="182"/>
        <c:axId val="1459150496"/>
        <c:axId val="1459148576"/>
      </c:barChart>
      <c:catAx>
        <c:axId val="1459150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59148576"/>
        <c:crosses val="autoZero"/>
        <c:auto val="1"/>
        <c:lblAlgn val="ctr"/>
        <c:lblOffset val="100"/>
        <c:noMultiLvlLbl val="0"/>
      </c:catAx>
      <c:valAx>
        <c:axId val="1459148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591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B66EA2-8633-436C-AB97-BB7F5D02FA8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B1B2617-FC75-4384-897F-2D1FCE55E82D}">
      <dgm:prSet/>
      <dgm:spPr/>
      <dgm:t>
        <a:bodyPr anchor="ctr"/>
        <a:lstStyle/>
        <a:p>
          <a:r>
            <a:rPr lang="en-US" dirty="0"/>
            <a:t>Customer Discount Program (discounts for income eligible residential customers)</a:t>
          </a:r>
          <a:r>
            <a:rPr lang="en-US" i="1" dirty="0"/>
            <a:t>	</a:t>
          </a:r>
          <a:endParaRPr lang="en-US" dirty="0"/>
        </a:p>
      </dgm:t>
    </dgm:pt>
    <dgm:pt modelId="{10E06512-5CED-4BC6-9B97-FA9180E10C5E}" type="parTrans" cxnId="{BF0A415A-632B-4DFE-99CB-07B2B94B6B49}">
      <dgm:prSet/>
      <dgm:spPr/>
      <dgm:t>
        <a:bodyPr/>
        <a:lstStyle/>
        <a:p>
          <a:endParaRPr lang="en-US"/>
        </a:p>
      </dgm:t>
    </dgm:pt>
    <dgm:pt modelId="{4B74A60C-796A-4D8B-A16F-36E9BDC4B762}" type="sibTrans" cxnId="{BF0A415A-632B-4DFE-99CB-07B2B94B6B49}">
      <dgm:prSet/>
      <dgm:spPr/>
      <dgm:t>
        <a:bodyPr/>
        <a:lstStyle/>
        <a:p>
          <a:endParaRPr lang="en-US"/>
        </a:p>
      </dgm:t>
    </dgm:pt>
    <dgm:pt modelId="{8CA0EEF2-1DB7-4297-B7EA-C3E739A4D851}">
      <dgm:prSet/>
      <dgm:spPr/>
      <dgm:t>
        <a:bodyPr anchor="ctr"/>
        <a:lstStyle/>
        <a:p>
          <a:r>
            <a:rPr lang="en-US" dirty="0"/>
            <a:t>Governing Authority To Allocate Funding Annually (adjust at mid-year)*</a:t>
          </a:r>
        </a:p>
      </dgm:t>
    </dgm:pt>
    <dgm:pt modelId="{C63CB2A1-D427-4CF3-B151-CC1A47F87ADA}" type="parTrans" cxnId="{6ECF89EF-E674-4156-95FB-16C6DF5DA943}">
      <dgm:prSet/>
      <dgm:spPr/>
      <dgm:t>
        <a:bodyPr/>
        <a:lstStyle/>
        <a:p>
          <a:endParaRPr lang="en-US"/>
        </a:p>
      </dgm:t>
    </dgm:pt>
    <dgm:pt modelId="{A3F651DB-F934-4806-B902-C49D5E312658}" type="sibTrans" cxnId="{6ECF89EF-E674-4156-95FB-16C6DF5DA943}">
      <dgm:prSet/>
      <dgm:spPr/>
      <dgm:t>
        <a:bodyPr/>
        <a:lstStyle/>
        <a:p>
          <a:endParaRPr lang="en-US"/>
        </a:p>
      </dgm:t>
    </dgm:pt>
    <dgm:pt modelId="{1F974062-D211-4343-8017-1D91926411EA}">
      <dgm:prSet/>
      <dgm:spPr/>
      <dgm:t>
        <a:bodyPr anchor="ctr"/>
        <a:lstStyle/>
        <a:p>
          <a:r>
            <a:rPr lang="en-US" dirty="0"/>
            <a:t>One-time Customer Assistance Fund for those facing disconnection*</a:t>
          </a:r>
        </a:p>
      </dgm:t>
    </dgm:pt>
    <dgm:pt modelId="{F3BD4D7E-CB23-4549-8A12-EBA4B5BCF9B6}" type="parTrans" cxnId="{182C8550-7099-4BF6-82A8-36A2962FE6E4}">
      <dgm:prSet/>
      <dgm:spPr/>
      <dgm:t>
        <a:bodyPr/>
        <a:lstStyle/>
        <a:p>
          <a:endParaRPr lang="en-US"/>
        </a:p>
      </dgm:t>
    </dgm:pt>
    <dgm:pt modelId="{5A45A32A-45A3-4436-80EE-E9E3B3C089E4}" type="sibTrans" cxnId="{182C8550-7099-4BF6-82A8-36A2962FE6E4}">
      <dgm:prSet/>
      <dgm:spPr/>
      <dgm:t>
        <a:bodyPr/>
        <a:lstStyle/>
        <a:p>
          <a:endParaRPr lang="en-US"/>
        </a:p>
      </dgm:t>
    </dgm:pt>
    <dgm:pt modelId="{A5201A2B-6B5D-4BEF-901C-D209227B8FE2}">
      <dgm:prSet/>
      <dgm:spPr/>
      <dgm:t>
        <a:bodyPr anchor="ctr"/>
        <a:lstStyle/>
        <a:p>
          <a:r>
            <a:rPr lang="en-US" dirty="0"/>
            <a:t>Round-up bill program or</a:t>
          </a:r>
        </a:p>
      </dgm:t>
    </dgm:pt>
    <dgm:pt modelId="{C6513470-EF5A-4633-81E8-8EE4088DC28F}" type="parTrans" cxnId="{56A31AD7-B491-455F-8840-672609D150F7}">
      <dgm:prSet/>
      <dgm:spPr/>
      <dgm:t>
        <a:bodyPr/>
        <a:lstStyle/>
        <a:p>
          <a:endParaRPr lang="en-US"/>
        </a:p>
      </dgm:t>
    </dgm:pt>
    <dgm:pt modelId="{BFAC5F2D-5D41-47B2-9CB0-18BE6F99E130}" type="sibTrans" cxnId="{56A31AD7-B491-455F-8840-672609D150F7}">
      <dgm:prSet/>
      <dgm:spPr/>
      <dgm:t>
        <a:bodyPr/>
        <a:lstStyle/>
        <a:p>
          <a:endParaRPr lang="en-US"/>
        </a:p>
      </dgm:t>
    </dgm:pt>
    <dgm:pt modelId="{881E44F1-A7F5-4AE1-AF27-AF0FAF9E3D64}">
      <dgm:prSet/>
      <dgm:spPr/>
      <dgm:t>
        <a:bodyPr anchor="ctr"/>
        <a:lstStyle/>
        <a:p>
          <a:r>
            <a:rPr lang="en-US" dirty="0"/>
            <a:t>$1 or $2 donation option on bills</a:t>
          </a:r>
        </a:p>
      </dgm:t>
    </dgm:pt>
    <dgm:pt modelId="{600C19F7-BAAF-4D23-B459-A5EC93C09BF7}" type="parTrans" cxnId="{56CC294E-86EC-4274-B7EA-EFCDE3EE6E72}">
      <dgm:prSet/>
      <dgm:spPr/>
      <dgm:t>
        <a:bodyPr/>
        <a:lstStyle/>
        <a:p>
          <a:endParaRPr lang="en-US"/>
        </a:p>
      </dgm:t>
    </dgm:pt>
    <dgm:pt modelId="{4B5565A0-6271-4A9D-8E59-793219C4B97D}" type="sibTrans" cxnId="{56CC294E-86EC-4274-B7EA-EFCDE3EE6E72}">
      <dgm:prSet/>
      <dgm:spPr/>
      <dgm:t>
        <a:bodyPr/>
        <a:lstStyle/>
        <a:p>
          <a:endParaRPr lang="en-US"/>
        </a:p>
      </dgm:t>
    </dgm:pt>
    <dgm:pt modelId="{C055763D-9DDD-4BB7-8FDF-B7AAC0596A56}">
      <dgm:prSet custT="1"/>
      <dgm:spPr>
        <a:solidFill>
          <a:srgbClr val="1D5668"/>
        </a:solidFill>
      </dgm:spPr>
      <dgm:t>
        <a:bodyPr anchor="ctr"/>
        <a:lstStyle/>
        <a:p>
          <a:r>
            <a:rPr lang="en-US" sz="1800" dirty="0"/>
            <a:t>Extended Payment Plans </a:t>
          </a:r>
        </a:p>
      </dgm:t>
    </dgm:pt>
    <dgm:pt modelId="{0140D2A9-5021-488E-B05E-92A5E68E170C}" type="parTrans" cxnId="{6BD8F659-F8FB-40D1-8A57-174E50B05DC5}">
      <dgm:prSet/>
      <dgm:spPr/>
      <dgm:t>
        <a:bodyPr/>
        <a:lstStyle/>
        <a:p>
          <a:endParaRPr lang="en-US"/>
        </a:p>
      </dgm:t>
    </dgm:pt>
    <dgm:pt modelId="{036C273F-B1C5-4B5E-8B08-B99CA08B9CBE}" type="sibTrans" cxnId="{6BD8F659-F8FB-40D1-8A57-174E50B05DC5}">
      <dgm:prSet/>
      <dgm:spPr/>
      <dgm:t>
        <a:bodyPr/>
        <a:lstStyle/>
        <a:p>
          <a:endParaRPr lang="en-US"/>
        </a:p>
      </dgm:t>
    </dgm:pt>
    <dgm:pt modelId="{FAEDB34E-BE64-4FF2-A214-15FAC20295B3}">
      <dgm:prSet custT="1"/>
      <dgm:spPr>
        <a:solidFill>
          <a:srgbClr val="1D5668"/>
        </a:solidFill>
      </dgm:spPr>
      <dgm:t>
        <a:bodyPr anchor="ctr"/>
        <a:lstStyle/>
        <a:p>
          <a:r>
            <a:rPr lang="en-US" sz="1800" dirty="0"/>
            <a:t>ARP – Repair Of Private Infrastructure</a:t>
          </a:r>
        </a:p>
      </dgm:t>
    </dgm:pt>
    <dgm:pt modelId="{263657FC-9445-469E-9E66-E7823DFB43E5}" type="parTrans" cxnId="{7DAC7BA0-4698-422E-AA49-1A4B4044C9C0}">
      <dgm:prSet/>
      <dgm:spPr/>
      <dgm:t>
        <a:bodyPr/>
        <a:lstStyle/>
        <a:p>
          <a:endParaRPr lang="en-US"/>
        </a:p>
      </dgm:t>
    </dgm:pt>
    <dgm:pt modelId="{B8A5B736-DA00-4614-BA92-9FA26CE3E474}" type="sibTrans" cxnId="{7DAC7BA0-4698-422E-AA49-1A4B4044C9C0}">
      <dgm:prSet/>
      <dgm:spPr/>
      <dgm:t>
        <a:bodyPr/>
        <a:lstStyle/>
        <a:p>
          <a:endParaRPr lang="en-US"/>
        </a:p>
      </dgm:t>
    </dgm:pt>
    <dgm:pt modelId="{6DEEDF9E-5F2B-4CC4-AD2C-E43C64CF324D}">
      <dgm:prSet custT="1"/>
      <dgm:spPr>
        <a:solidFill>
          <a:srgbClr val="1D5668"/>
        </a:solidFill>
      </dgm:spPr>
      <dgm:t>
        <a:bodyPr anchor="ctr"/>
        <a:lstStyle/>
        <a:p>
          <a:r>
            <a:rPr lang="en-US" sz="1200" dirty="0"/>
            <a:t>Identify and fix the source of water leaks and associated high usage</a:t>
          </a:r>
        </a:p>
      </dgm:t>
    </dgm:pt>
    <dgm:pt modelId="{81FFB253-B473-460E-AAFF-5E2833FCFFDD}" type="parTrans" cxnId="{A0F4800C-9E6B-4CEC-B3C9-9AC3D956C0EB}">
      <dgm:prSet/>
      <dgm:spPr/>
      <dgm:t>
        <a:bodyPr/>
        <a:lstStyle/>
        <a:p>
          <a:endParaRPr lang="en-US"/>
        </a:p>
      </dgm:t>
    </dgm:pt>
    <dgm:pt modelId="{B56735CC-C754-4E8F-801E-13CA047F8E29}" type="sibTrans" cxnId="{A0F4800C-9E6B-4CEC-B3C9-9AC3D956C0EB}">
      <dgm:prSet/>
      <dgm:spPr/>
      <dgm:t>
        <a:bodyPr/>
        <a:lstStyle/>
        <a:p>
          <a:endParaRPr lang="en-US"/>
        </a:p>
      </dgm:t>
    </dgm:pt>
    <dgm:pt modelId="{D01AFC0E-9906-4C29-9FC5-3478CD180671}">
      <dgm:prSet custT="1"/>
      <dgm:spPr>
        <a:solidFill>
          <a:srgbClr val="1D5668"/>
        </a:solidFill>
      </dgm:spPr>
      <dgm:t>
        <a:bodyPr anchor="ctr"/>
        <a:lstStyle/>
        <a:p>
          <a:r>
            <a:rPr lang="en-US" sz="1200" dirty="0"/>
            <a:t>Convert from septic tanks to sewer service</a:t>
          </a:r>
        </a:p>
      </dgm:t>
    </dgm:pt>
    <dgm:pt modelId="{E2CCF381-3679-4EA5-B3D7-ADA2E9CF161D}" type="parTrans" cxnId="{1B1354E9-DD50-42D5-8FED-92EFDB597C23}">
      <dgm:prSet/>
      <dgm:spPr/>
      <dgm:t>
        <a:bodyPr/>
        <a:lstStyle/>
        <a:p>
          <a:endParaRPr lang="en-US"/>
        </a:p>
      </dgm:t>
    </dgm:pt>
    <dgm:pt modelId="{F00A317D-220B-49AF-A8F8-6DE424E8585E}" type="sibTrans" cxnId="{1B1354E9-DD50-42D5-8FED-92EFDB597C23}">
      <dgm:prSet/>
      <dgm:spPr/>
      <dgm:t>
        <a:bodyPr/>
        <a:lstStyle/>
        <a:p>
          <a:endParaRPr lang="en-US"/>
        </a:p>
      </dgm:t>
    </dgm:pt>
    <dgm:pt modelId="{207941D1-4DE8-4BBD-AD3B-AD220169DFB3}">
      <dgm:prSet custT="1"/>
      <dgm:spPr>
        <a:solidFill>
          <a:srgbClr val="1D5668"/>
        </a:solidFill>
      </dgm:spPr>
      <dgm:t>
        <a:bodyPr anchor="ctr"/>
        <a:lstStyle/>
        <a:p>
          <a:r>
            <a:rPr lang="en-US" sz="1200" dirty="0"/>
            <a:t>Repair of sewer laterals</a:t>
          </a:r>
        </a:p>
      </dgm:t>
    </dgm:pt>
    <dgm:pt modelId="{1BDEEBB7-C85F-4B5B-BE3F-48260D63F882}" type="parTrans" cxnId="{05DFEDF4-2933-4463-A486-697E9C76944E}">
      <dgm:prSet/>
      <dgm:spPr/>
      <dgm:t>
        <a:bodyPr/>
        <a:lstStyle/>
        <a:p>
          <a:endParaRPr lang="en-US"/>
        </a:p>
      </dgm:t>
    </dgm:pt>
    <dgm:pt modelId="{57DF0DEA-C76A-49A4-9BE5-8BFCC4C5BE7C}" type="sibTrans" cxnId="{05DFEDF4-2933-4463-A486-697E9C76944E}">
      <dgm:prSet/>
      <dgm:spPr/>
      <dgm:t>
        <a:bodyPr/>
        <a:lstStyle/>
        <a:p>
          <a:endParaRPr lang="en-US"/>
        </a:p>
      </dgm:t>
    </dgm:pt>
    <dgm:pt modelId="{14AD3651-B69E-4E82-864E-4E9C19A2F7DD}">
      <dgm:prSet/>
      <dgm:spPr>
        <a:solidFill>
          <a:srgbClr val="1D5668"/>
        </a:solidFill>
      </dgm:spPr>
      <dgm:t>
        <a:bodyPr anchor="ctr"/>
        <a:lstStyle/>
        <a:p>
          <a:pPr algn="ctr"/>
          <a:r>
            <a:rPr lang="en-US" dirty="0"/>
            <a:t>ERA – Utility Assistance</a:t>
          </a:r>
        </a:p>
      </dgm:t>
    </dgm:pt>
    <dgm:pt modelId="{2885DA94-291B-41D9-B397-5DB4D5B8B873}" type="parTrans" cxnId="{9E2FEC75-0697-4980-8081-8B6AE045D681}">
      <dgm:prSet/>
      <dgm:spPr/>
      <dgm:t>
        <a:bodyPr/>
        <a:lstStyle/>
        <a:p>
          <a:endParaRPr lang="en-US"/>
        </a:p>
      </dgm:t>
    </dgm:pt>
    <dgm:pt modelId="{85B9D2F6-0CBE-4ABE-AA65-268FE59E8317}" type="sibTrans" cxnId="{9E2FEC75-0697-4980-8081-8B6AE045D681}">
      <dgm:prSet/>
      <dgm:spPr/>
      <dgm:t>
        <a:bodyPr/>
        <a:lstStyle/>
        <a:p>
          <a:endParaRPr lang="en-US"/>
        </a:p>
      </dgm:t>
    </dgm:pt>
    <dgm:pt modelId="{EBB42974-BC13-4D99-9A64-33E5D3CE5CDF}">
      <dgm:prSet/>
      <dgm:spPr>
        <a:solidFill>
          <a:srgbClr val="1D5668"/>
        </a:solidFill>
      </dgm:spPr>
      <dgm:t>
        <a:bodyPr anchor="ctr"/>
        <a:lstStyle/>
        <a:p>
          <a:pPr algn="ctr"/>
          <a:r>
            <a:rPr lang="en-US" dirty="0"/>
            <a:t>Provide one-time assistance to rental customers impacted by COVID</a:t>
          </a:r>
        </a:p>
      </dgm:t>
    </dgm:pt>
    <dgm:pt modelId="{8B8D02FA-B5F4-4C05-8CB3-B5E75CEFBC26}" type="parTrans" cxnId="{1160AFC7-938F-46BB-8968-F27B8EB45EF4}">
      <dgm:prSet/>
      <dgm:spPr/>
      <dgm:t>
        <a:bodyPr/>
        <a:lstStyle/>
        <a:p>
          <a:endParaRPr lang="en-US"/>
        </a:p>
      </dgm:t>
    </dgm:pt>
    <dgm:pt modelId="{ECC9FD33-5959-4D66-9547-3A522A705D65}" type="sibTrans" cxnId="{1160AFC7-938F-46BB-8968-F27B8EB45EF4}">
      <dgm:prSet/>
      <dgm:spPr/>
      <dgm:t>
        <a:bodyPr/>
        <a:lstStyle/>
        <a:p>
          <a:endParaRPr lang="en-US"/>
        </a:p>
      </dgm:t>
    </dgm:pt>
    <dgm:pt modelId="{9719D949-4232-4C74-AAF0-419A5FB2DF0B}">
      <dgm:prSet/>
      <dgm:spPr>
        <a:solidFill>
          <a:srgbClr val="1D5668"/>
        </a:solidFill>
      </dgm:spPr>
      <dgm:t>
        <a:bodyPr anchor="ctr"/>
        <a:lstStyle/>
        <a:p>
          <a:pPr algn="ctr"/>
          <a:r>
            <a:rPr lang="en-US" dirty="0"/>
            <a:t>Toilet Rebate Program</a:t>
          </a:r>
        </a:p>
      </dgm:t>
    </dgm:pt>
    <dgm:pt modelId="{ADFD8E6C-C27C-4F69-A472-42726934B47E}" type="parTrans" cxnId="{11F37E5D-A6CD-4635-9202-43415AF88278}">
      <dgm:prSet/>
      <dgm:spPr/>
      <dgm:t>
        <a:bodyPr/>
        <a:lstStyle/>
        <a:p>
          <a:endParaRPr lang="en-US"/>
        </a:p>
      </dgm:t>
    </dgm:pt>
    <dgm:pt modelId="{27732AD8-911E-4C65-BE74-587A5AA554EC}" type="sibTrans" cxnId="{11F37E5D-A6CD-4635-9202-43415AF88278}">
      <dgm:prSet/>
      <dgm:spPr/>
      <dgm:t>
        <a:bodyPr/>
        <a:lstStyle/>
        <a:p>
          <a:endParaRPr lang="en-US"/>
        </a:p>
      </dgm:t>
    </dgm:pt>
    <dgm:pt modelId="{B3334686-079D-4416-AFC9-D63CBF68F908}">
      <dgm:prSet custT="1"/>
      <dgm:spPr>
        <a:solidFill>
          <a:srgbClr val="1D5668"/>
        </a:solidFill>
      </dgm:spPr>
      <dgm:t>
        <a:bodyPr/>
        <a:lstStyle/>
        <a:p>
          <a:r>
            <a:rPr lang="en-US" sz="1800" dirty="0"/>
            <a:t>One Time deferral of bill payment without fees</a:t>
          </a:r>
        </a:p>
      </dgm:t>
    </dgm:pt>
    <dgm:pt modelId="{D37B346B-B0BE-435E-AC42-FAC05CC161A0}" type="parTrans" cxnId="{1EDED118-ACB4-4209-8A89-E7ED73D65872}">
      <dgm:prSet/>
      <dgm:spPr/>
      <dgm:t>
        <a:bodyPr/>
        <a:lstStyle/>
        <a:p>
          <a:endParaRPr lang="en-US"/>
        </a:p>
      </dgm:t>
    </dgm:pt>
    <dgm:pt modelId="{0018C3D8-35C5-4E5B-A9B6-6369B98F3413}" type="sibTrans" cxnId="{1EDED118-ACB4-4209-8A89-E7ED73D65872}">
      <dgm:prSet/>
      <dgm:spPr/>
      <dgm:t>
        <a:bodyPr/>
        <a:lstStyle/>
        <a:p>
          <a:endParaRPr lang="en-US"/>
        </a:p>
      </dgm:t>
    </dgm:pt>
    <dgm:pt modelId="{7216B174-AB1E-4834-8E67-7BB42CFCF89D}">
      <dgm:prSet custT="1"/>
      <dgm:spPr>
        <a:solidFill>
          <a:srgbClr val="1D5668"/>
        </a:solidFill>
      </dgm:spPr>
      <dgm:t>
        <a:bodyPr/>
        <a:lstStyle/>
        <a:p>
          <a:r>
            <a:rPr lang="en-US" sz="1800" i="0" dirty="0"/>
            <a:t>Private Leak Credit Adjustment</a:t>
          </a:r>
        </a:p>
      </dgm:t>
    </dgm:pt>
    <dgm:pt modelId="{8DB75F97-9A6A-4546-A8FF-98D6B0B3224D}" type="parTrans" cxnId="{6894E7A5-1EBF-4755-9264-5AA42F754B69}">
      <dgm:prSet/>
      <dgm:spPr/>
      <dgm:t>
        <a:bodyPr/>
        <a:lstStyle/>
        <a:p>
          <a:endParaRPr lang="en-US"/>
        </a:p>
      </dgm:t>
    </dgm:pt>
    <dgm:pt modelId="{D4FF1E29-481A-41BD-96AB-461C6BA37C40}" type="sibTrans" cxnId="{6894E7A5-1EBF-4755-9264-5AA42F754B69}">
      <dgm:prSet/>
      <dgm:spPr/>
      <dgm:t>
        <a:bodyPr/>
        <a:lstStyle/>
        <a:p>
          <a:endParaRPr lang="en-US"/>
        </a:p>
      </dgm:t>
    </dgm:pt>
    <dgm:pt modelId="{4B7383E3-B309-402E-B226-7FBAFA8D6FD5}">
      <dgm:prSet custT="1"/>
      <dgm:spPr>
        <a:solidFill>
          <a:srgbClr val="1D5668"/>
        </a:solidFill>
      </dgm:spPr>
      <dgm:t>
        <a:bodyPr anchor="ctr"/>
        <a:lstStyle/>
        <a:p>
          <a:r>
            <a:rPr lang="en-US" sz="1400" dirty="0"/>
            <a:t>Up to 7 years for large balances accrued during the pandemic</a:t>
          </a:r>
        </a:p>
      </dgm:t>
    </dgm:pt>
    <dgm:pt modelId="{FA738054-7EED-499A-92CC-D86BEFD13757}" type="parTrans" cxnId="{71BDCF42-9E31-493A-B8D1-6A0184BFB00D}">
      <dgm:prSet/>
      <dgm:spPr/>
      <dgm:t>
        <a:bodyPr/>
        <a:lstStyle/>
        <a:p>
          <a:endParaRPr lang="en-US"/>
        </a:p>
      </dgm:t>
    </dgm:pt>
    <dgm:pt modelId="{DA131C17-8B8E-4A32-A3A0-ADEFC91B69DB}" type="sibTrans" cxnId="{71BDCF42-9E31-493A-B8D1-6A0184BFB00D}">
      <dgm:prSet/>
      <dgm:spPr/>
      <dgm:t>
        <a:bodyPr/>
        <a:lstStyle/>
        <a:p>
          <a:endParaRPr lang="en-US"/>
        </a:p>
      </dgm:t>
    </dgm:pt>
    <dgm:pt modelId="{7F528E7C-1C82-49E7-AE86-0DC6795746A4}">
      <dgm:prSet custT="1"/>
      <dgm:spPr>
        <a:solidFill>
          <a:srgbClr val="1D5668"/>
        </a:solidFill>
      </dgm:spPr>
      <dgm:t>
        <a:bodyPr anchor="ctr"/>
        <a:lstStyle/>
        <a:p>
          <a:r>
            <a:rPr lang="en-US" sz="1400" dirty="0"/>
            <a:t>Up to 2 years otherwise</a:t>
          </a:r>
        </a:p>
      </dgm:t>
    </dgm:pt>
    <dgm:pt modelId="{83E27630-5C13-4DAD-B878-BF6BE65DF049}" type="parTrans" cxnId="{AEA4EBCD-1FD4-4493-B5F1-A63B84334006}">
      <dgm:prSet/>
      <dgm:spPr/>
      <dgm:t>
        <a:bodyPr/>
        <a:lstStyle/>
        <a:p>
          <a:endParaRPr lang="en-US"/>
        </a:p>
      </dgm:t>
    </dgm:pt>
    <dgm:pt modelId="{0DEA087F-43FB-4D6F-91BB-86C42371A2BD}" type="sibTrans" cxnId="{AEA4EBCD-1FD4-4493-B5F1-A63B84334006}">
      <dgm:prSet/>
      <dgm:spPr/>
      <dgm:t>
        <a:bodyPr/>
        <a:lstStyle/>
        <a:p>
          <a:endParaRPr lang="en-US"/>
        </a:p>
      </dgm:t>
    </dgm:pt>
    <dgm:pt modelId="{25254F58-2765-45AF-BEE0-B1C1810CE8DA}">
      <dgm:prSet/>
      <dgm:spPr>
        <a:solidFill>
          <a:srgbClr val="1D5668"/>
        </a:solidFill>
      </dgm:spPr>
      <dgm:t>
        <a:bodyPr anchor="ctr"/>
        <a:lstStyle/>
        <a:p>
          <a:pPr algn="l"/>
          <a:r>
            <a:rPr lang="en-US" dirty="0"/>
            <a:t>Encourage reduced water usage</a:t>
          </a:r>
        </a:p>
      </dgm:t>
    </dgm:pt>
    <dgm:pt modelId="{2E633EBC-EC6C-48B3-B305-6941F4131983}" type="parTrans" cxnId="{DBDB3F26-1BDF-4136-B1FE-1A2E248B0352}">
      <dgm:prSet/>
      <dgm:spPr/>
      <dgm:t>
        <a:bodyPr/>
        <a:lstStyle/>
        <a:p>
          <a:endParaRPr lang="en-US"/>
        </a:p>
      </dgm:t>
    </dgm:pt>
    <dgm:pt modelId="{9512B2E6-EA2F-4DC2-96A7-92C2B5844BB7}" type="sibTrans" cxnId="{DBDB3F26-1BDF-4136-B1FE-1A2E248B0352}">
      <dgm:prSet/>
      <dgm:spPr/>
      <dgm:t>
        <a:bodyPr/>
        <a:lstStyle/>
        <a:p>
          <a:endParaRPr lang="en-US"/>
        </a:p>
      </dgm:t>
    </dgm:pt>
    <dgm:pt modelId="{12320256-45D8-4626-8DC7-D4AECADE5DEB}">
      <dgm:prSet/>
      <dgm:spPr>
        <a:solidFill>
          <a:srgbClr val="1D5668"/>
        </a:solidFill>
      </dgm:spPr>
      <dgm:t>
        <a:bodyPr anchor="ctr"/>
        <a:lstStyle/>
        <a:p>
          <a:pPr algn="l"/>
          <a:r>
            <a:rPr lang="en-US" dirty="0"/>
            <a:t>$50-$100 per toilet</a:t>
          </a:r>
        </a:p>
      </dgm:t>
    </dgm:pt>
    <dgm:pt modelId="{BD075929-12EA-493F-B414-0A6F6499BD13}" type="parTrans" cxnId="{B10EA4DB-658F-4EC8-8147-27592C256435}">
      <dgm:prSet/>
      <dgm:spPr/>
      <dgm:t>
        <a:bodyPr/>
        <a:lstStyle/>
        <a:p>
          <a:endParaRPr lang="en-US"/>
        </a:p>
      </dgm:t>
    </dgm:pt>
    <dgm:pt modelId="{D0A7FE29-CD03-419D-A69D-4C0B8281F732}" type="sibTrans" cxnId="{B10EA4DB-658F-4EC8-8147-27592C256435}">
      <dgm:prSet/>
      <dgm:spPr/>
      <dgm:t>
        <a:bodyPr/>
        <a:lstStyle/>
        <a:p>
          <a:endParaRPr lang="en-US"/>
        </a:p>
      </dgm:t>
    </dgm:pt>
    <dgm:pt modelId="{A23E7970-C6A2-4254-8380-1FB5FA1D88A9}" type="pres">
      <dgm:prSet presAssocID="{E4B66EA2-8633-436C-AB97-BB7F5D02FA8E}" presName="diagram" presStyleCnt="0">
        <dgm:presLayoutVars>
          <dgm:dir/>
          <dgm:resizeHandles val="exact"/>
        </dgm:presLayoutVars>
      </dgm:prSet>
      <dgm:spPr/>
    </dgm:pt>
    <dgm:pt modelId="{A88BCB81-46CA-4159-ADDD-A3786878A808}" type="pres">
      <dgm:prSet presAssocID="{DB1B2617-FC75-4384-897F-2D1FCE55E82D}" presName="node" presStyleLbl="node1" presStyleIdx="0" presStyleCnt="8">
        <dgm:presLayoutVars>
          <dgm:bulletEnabled val="1"/>
        </dgm:presLayoutVars>
      </dgm:prSet>
      <dgm:spPr/>
    </dgm:pt>
    <dgm:pt modelId="{33B79340-7FB1-4833-8ADE-49626598ACEA}" type="pres">
      <dgm:prSet presAssocID="{4B74A60C-796A-4D8B-A16F-36E9BDC4B762}" presName="sibTrans" presStyleCnt="0"/>
      <dgm:spPr/>
    </dgm:pt>
    <dgm:pt modelId="{C83C7750-B373-4086-A404-852B5A0DAE44}" type="pres">
      <dgm:prSet presAssocID="{1F974062-D211-4343-8017-1D91926411EA}" presName="node" presStyleLbl="node1" presStyleIdx="1" presStyleCnt="8">
        <dgm:presLayoutVars>
          <dgm:bulletEnabled val="1"/>
        </dgm:presLayoutVars>
      </dgm:prSet>
      <dgm:spPr/>
    </dgm:pt>
    <dgm:pt modelId="{993BEC5D-F40B-4829-A23D-1176B39A0EEC}" type="pres">
      <dgm:prSet presAssocID="{5A45A32A-45A3-4436-80EE-E9E3B3C089E4}" presName="sibTrans" presStyleCnt="0"/>
      <dgm:spPr/>
    </dgm:pt>
    <dgm:pt modelId="{0FE8814F-BB35-40E4-B3A7-F96786F9AAE6}" type="pres">
      <dgm:prSet presAssocID="{C055763D-9DDD-4BB7-8FDF-B7AAC0596A56}" presName="node" presStyleLbl="node1" presStyleIdx="2" presStyleCnt="8">
        <dgm:presLayoutVars>
          <dgm:bulletEnabled val="1"/>
        </dgm:presLayoutVars>
      </dgm:prSet>
      <dgm:spPr/>
    </dgm:pt>
    <dgm:pt modelId="{247F0182-FD70-4D36-B56D-F002152AA9EE}" type="pres">
      <dgm:prSet presAssocID="{036C273F-B1C5-4B5E-8B08-B99CA08B9CBE}" presName="sibTrans" presStyleCnt="0"/>
      <dgm:spPr/>
    </dgm:pt>
    <dgm:pt modelId="{811068E2-9BE1-44F9-8BB0-D7B91B5A5B3A}" type="pres">
      <dgm:prSet presAssocID="{FAEDB34E-BE64-4FF2-A214-15FAC20295B3}" presName="node" presStyleLbl="node1" presStyleIdx="3" presStyleCnt="8">
        <dgm:presLayoutVars>
          <dgm:bulletEnabled val="1"/>
        </dgm:presLayoutVars>
      </dgm:prSet>
      <dgm:spPr/>
    </dgm:pt>
    <dgm:pt modelId="{749C3917-62D9-4726-BC2B-A4E44B961B5B}" type="pres">
      <dgm:prSet presAssocID="{B8A5B736-DA00-4614-BA92-9FA26CE3E474}" presName="sibTrans" presStyleCnt="0"/>
      <dgm:spPr/>
    </dgm:pt>
    <dgm:pt modelId="{3B26A86D-5180-47ED-81BB-EF8B75C0A850}" type="pres">
      <dgm:prSet presAssocID="{14AD3651-B69E-4E82-864E-4E9C19A2F7DD}" presName="node" presStyleLbl="node1" presStyleIdx="4" presStyleCnt="8">
        <dgm:presLayoutVars>
          <dgm:bulletEnabled val="1"/>
        </dgm:presLayoutVars>
      </dgm:prSet>
      <dgm:spPr/>
    </dgm:pt>
    <dgm:pt modelId="{6C823A69-6E60-4F82-9139-D32BADB8CF15}" type="pres">
      <dgm:prSet presAssocID="{85B9D2F6-0CBE-4ABE-AA65-268FE59E8317}" presName="sibTrans" presStyleCnt="0"/>
      <dgm:spPr/>
    </dgm:pt>
    <dgm:pt modelId="{9F9A38C5-0488-4E1C-9331-C6AC28A75D5B}" type="pres">
      <dgm:prSet presAssocID="{9719D949-4232-4C74-AAF0-419A5FB2DF0B}" presName="node" presStyleLbl="node1" presStyleIdx="5" presStyleCnt="8">
        <dgm:presLayoutVars>
          <dgm:bulletEnabled val="1"/>
        </dgm:presLayoutVars>
      </dgm:prSet>
      <dgm:spPr/>
    </dgm:pt>
    <dgm:pt modelId="{70A067F5-5BDF-44DE-9A46-C3F9EC824CBE}" type="pres">
      <dgm:prSet presAssocID="{27732AD8-911E-4C65-BE74-587A5AA554EC}" presName="sibTrans" presStyleCnt="0"/>
      <dgm:spPr/>
    </dgm:pt>
    <dgm:pt modelId="{EECA9414-9200-492A-B32D-606CA5E173D9}" type="pres">
      <dgm:prSet presAssocID="{B3334686-079D-4416-AFC9-D63CBF68F908}" presName="node" presStyleLbl="node1" presStyleIdx="6" presStyleCnt="8">
        <dgm:presLayoutVars>
          <dgm:bulletEnabled val="1"/>
        </dgm:presLayoutVars>
      </dgm:prSet>
      <dgm:spPr/>
    </dgm:pt>
    <dgm:pt modelId="{7FE0A206-3D87-433C-B7EA-935A88D10A0F}" type="pres">
      <dgm:prSet presAssocID="{0018C3D8-35C5-4E5B-A9B6-6369B98F3413}" presName="sibTrans" presStyleCnt="0"/>
      <dgm:spPr/>
    </dgm:pt>
    <dgm:pt modelId="{EED925FD-5E8F-4500-A7A7-5C89B778FBB4}" type="pres">
      <dgm:prSet presAssocID="{7216B174-AB1E-4834-8E67-7BB42CFCF89D}" presName="node" presStyleLbl="node1" presStyleIdx="7" presStyleCnt="8">
        <dgm:presLayoutVars>
          <dgm:bulletEnabled val="1"/>
        </dgm:presLayoutVars>
      </dgm:prSet>
      <dgm:spPr/>
    </dgm:pt>
  </dgm:ptLst>
  <dgm:cxnLst>
    <dgm:cxn modelId="{A0F4800C-9E6B-4CEC-B3C9-9AC3D956C0EB}" srcId="{FAEDB34E-BE64-4FF2-A214-15FAC20295B3}" destId="{6DEEDF9E-5F2B-4CC4-AD2C-E43C64CF324D}" srcOrd="0" destOrd="0" parTransId="{81FFB253-B473-460E-AAFF-5E2833FCFFDD}" sibTransId="{B56735CC-C754-4E8F-801E-13CA047F8E29}"/>
    <dgm:cxn modelId="{1EDED118-ACB4-4209-8A89-E7ED73D65872}" srcId="{E4B66EA2-8633-436C-AB97-BB7F5D02FA8E}" destId="{B3334686-079D-4416-AFC9-D63CBF68F908}" srcOrd="6" destOrd="0" parTransId="{D37B346B-B0BE-435E-AC42-FAC05CC161A0}" sibTransId="{0018C3D8-35C5-4E5B-A9B6-6369B98F3413}"/>
    <dgm:cxn modelId="{E20CB41A-B640-4724-A7F1-4AE2A8A7BA5F}" type="presOf" srcId="{25254F58-2765-45AF-BEE0-B1C1810CE8DA}" destId="{9F9A38C5-0488-4E1C-9331-C6AC28A75D5B}" srcOrd="0" destOrd="1" presId="urn:microsoft.com/office/officeart/2005/8/layout/default"/>
    <dgm:cxn modelId="{03470423-E05C-41A4-AB29-02869746FD8E}" type="presOf" srcId="{4B7383E3-B309-402E-B226-7FBAFA8D6FD5}" destId="{0FE8814F-BB35-40E4-B3A7-F96786F9AAE6}" srcOrd="0" destOrd="1" presId="urn:microsoft.com/office/officeart/2005/8/layout/default"/>
    <dgm:cxn modelId="{DBDB3F26-1BDF-4136-B1FE-1A2E248B0352}" srcId="{9719D949-4232-4C74-AAF0-419A5FB2DF0B}" destId="{25254F58-2765-45AF-BEE0-B1C1810CE8DA}" srcOrd="0" destOrd="0" parTransId="{2E633EBC-EC6C-48B3-B305-6941F4131983}" sibTransId="{9512B2E6-EA2F-4DC2-96A7-92C2B5844BB7}"/>
    <dgm:cxn modelId="{F1B83333-A3DD-40E6-8174-9FCB400A88B1}" type="presOf" srcId="{6DEEDF9E-5F2B-4CC4-AD2C-E43C64CF324D}" destId="{811068E2-9BE1-44F9-8BB0-D7B91B5A5B3A}" srcOrd="0" destOrd="1" presId="urn:microsoft.com/office/officeart/2005/8/layout/default"/>
    <dgm:cxn modelId="{11F37E5D-A6CD-4635-9202-43415AF88278}" srcId="{E4B66EA2-8633-436C-AB97-BB7F5D02FA8E}" destId="{9719D949-4232-4C74-AAF0-419A5FB2DF0B}" srcOrd="5" destOrd="0" parTransId="{ADFD8E6C-C27C-4F69-A472-42726934B47E}" sibTransId="{27732AD8-911E-4C65-BE74-587A5AA554EC}"/>
    <dgm:cxn modelId="{71BDCF42-9E31-493A-B8D1-6A0184BFB00D}" srcId="{C055763D-9DDD-4BB7-8FDF-B7AAC0596A56}" destId="{4B7383E3-B309-402E-B226-7FBAFA8D6FD5}" srcOrd="0" destOrd="0" parTransId="{FA738054-7EED-499A-92CC-D86BEFD13757}" sibTransId="{DA131C17-8B8E-4A32-A3A0-ADEFC91B69DB}"/>
    <dgm:cxn modelId="{56CC294E-86EC-4274-B7EA-EFCDE3EE6E72}" srcId="{1F974062-D211-4343-8017-1D91926411EA}" destId="{881E44F1-A7F5-4AE1-AF27-AF0FAF9E3D64}" srcOrd="1" destOrd="0" parTransId="{600C19F7-BAAF-4D23-B459-A5EC93C09BF7}" sibTransId="{4B5565A0-6271-4A9D-8E59-793219C4B97D}"/>
    <dgm:cxn modelId="{182C8550-7099-4BF6-82A8-36A2962FE6E4}" srcId="{E4B66EA2-8633-436C-AB97-BB7F5D02FA8E}" destId="{1F974062-D211-4343-8017-1D91926411EA}" srcOrd="1" destOrd="0" parTransId="{F3BD4D7E-CB23-4549-8A12-EBA4B5BCF9B6}" sibTransId="{5A45A32A-45A3-4436-80EE-E9E3B3C089E4}"/>
    <dgm:cxn modelId="{88012F75-BD39-4254-9960-5BC5D39FCBEA}" type="presOf" srcId="{A5201A2B-6B5D-4BEF-901C-D209227B8FE2}" destId="{C83C7750-B373-4086-A404-852B5A0DAE44}" srcOrd="0" destOrd="1" presId="urn:microsoft.com/office/officeart/2005/8/layout/default"/>
    <dgm:cxn modelId="{9E2FEC75-0697-4980-8081-8B6AE045D681}" srcId="{E4B66EA2-8633-436C-AB97-BB7F5D02FA8E}" destId="{14AD3651-B69E-4E82-864E-4E9C19A2F7DD}" srcOrd="4" destOrd="0" parTransId="{2885DA94-291B-41D9-B397-5DB4D5B8B873}" sibTransId="{85B9D2F6-0CBE-4ABE-AA65-268FE59E8317}"/>
    <dgm:cxn modelId="{021F1277-F86E-4D20-A129-06DDC46937D4}" type="presOf" srcId="{D01AFC0E-9906-4C29-9FC5-3478CD180671}" destId="{811068E2-9BE1-44F9-8BB0-D7B91B5A5B3A}" srcOrd="0" destOrd="2" presId="urn:microsoft.com/office/officeart/2005/8/layout/default"/>
    <dgm:cxn modelId="{AC36C857-9806-4C08-BFF2-C1DCFBDBA32D}" type="presOf" srcId="{B3334686-079D-4416-AFC9-D63CBF68F908}" destId="{EECA9414-9200-492A-B32D-606CA5E173D9}" srcOrd="0" destOrd="0" presId="urn:microsoft.com/office/officeart/2005/8/layout/default"/>
    <dgm:cxn modelId="{5371AA78-A427-414C-B82F-5ADC42C7C50D}" type="presOf" srcId="{881E44F1-A7F5-4AE1-AF27-AF0FAF9E3D64}" destId="{C83C7750-B373-4086-A404-852B5A0DAE44}" srcOrd="0" destOrd="2" presId="urn:microsoft.com/office/officeart/2005/8/layout/default"/>
    <dgm:cxn modelId="{6BD8F659-F8FB-40D1-8A57-174E50B05DC5}" srcId="{E4B66EA2-8633-436C-AB97-BB7F5D02FA8E}" destId="{C055763D-9DDD-4BB7-8FDF-B7AAC0596A56}" srcOrd="2" destOrd="0" parTransId="{0140D2A9-5021-488E-B05E-92A5E68E170C}" sibTransId="{036C273F-B1C5-4B5E-8B08-B99CA08B9CBE}"/>
    <dgm:cxn modelId="{BF0A415A-632B-4DFE-99CB-07B2B94B6B49}" srcId="{E4B66EA2-8633-436C-AB97-BB7F5D02FA8E}" destId="{DB1B2617-FC75-4384-897F-2D1FCE55E82D}" srcOrd="0" destOrd="0" parTransId="{10E06512-5CED-4BC6-9B97-FA9180E10C5E}" sibTransId="{4B74A60C-796A-4D8B-A16F-36E9BDC4B762}"/>
    <dgm:cxn modelId="{0C8D6793-83B8-465F-9C4B-FE0E653BFF86}" type="presOf" srcId="{8CA0EEF2-1DB7-4297-B7EA-C3E739A4D851}" destId="{A88BCB81-46CA-4159-ADDD-A3786878A808}" srcOrd="0" destOrd="1" presId="urn:microsoft.com/office/officeart/2005/8/layout/default"/>
    <dgm:cxn modelId="{19D52897-1686-4436-940B-40D7EE705B29}" type="presOf" srcId="{E4B66EA2-8633-436C-AB97-BB7F5D02FA8E}" destId="{A23E7970-C6A2-4254-8380-1FB5FA1D88A9}" srcOrd="0" destOrd="0" presId="urn:microsoft.com/office/officeart/2005/8/layout/default"/>
    <dgm:cxn modelId="{7DAC7BA0-4698-422E-AA49-1A4B4044C9C0}" srcId="{E4B66EA2-8633-436C-AB97-BB7F5D02FA8E}" destId="{FAEDB34E-BE64-4FF2-A214-15FAC20295B3}" srcOrd="3" destOrd="0" parTransId="{263657FC-9445-469E-9E66-E7823DFB43E5}" sibTransId="{B8A5B736-DA00-4614-BA92-9FA26CE3E474}"/>
    <dgm:cxn modelId="{6894E7A5-1EBF-4755-9264-5AA42F754B69}" srcId="{E4B66EA2-8633-436C-AB97-BB7F5D02FA8E}" destId="{7216B174-AB1E-4834-8E67-7BB42CFCF89D}" srcOrd="7" destOrd="0" parTransId="{8DB75F97-9A6A-4546-A8FF-98D6B0B3224D}" sibTransId="{D4FF1E29-481A-41BD-96AB-461C6BA37C40}"/>
    <dgm:cxn modelId="{36FDB7AE-2A1F-4A09-B376-ED453E8DCE00}" type="presOf" srcId="{EBB42974-BC13-4D99-9A64-33E5D3CE5CDF}" destId="{3B26A86D-5180-47ED-81BB-EF8B75C0A850}" srcOrd="0" destOrd="1" presId="urn:microsoft.com/office/officeart/2005/8/layout/default"/>
    <dgm:cxn modelId="{9B960BB2-C29F-4755-A540-FB9F7052722A}" type="presOf" srcId="{FAEDB34E-BE64-4FF2-A214-15FAC20295B3}" destId="{811068E2-9BE1-44F9-8BB0-D7B91B5A5B3A}" srcOrd="0" destOrd="0" presId="urn:microsoft.com/office/officeart/2005/8/layout/default"/>
    <dgm:cxn modelId="{7A85FBB3-3A92-42FC-BC64-7C45D977AA0E}" type="presOf" srcId="{DB1B2617-FC75-4384-897F-2D1FCE55E82D}" destId="{A88BCB81-46CA-4159-ADDD-A3786878A808}" srcOrd="0" destOrd="0" presId="urn:microsoft.com/office/officeart/2005/8/layout/default"/>
    <dgm:cxn modelId="{C7CFF4B8-0151-45EC-8C0A-53067D017DF0}" type="presOf" srcId="{C055763D-9DDD-4BB7-8FDF-B7AAC0596A56}" destId="{0FE8814F-BB35-40E4-B3A7-F96786F9AAE6}" srcOrd="0" destOrd="0" presId="urn:microsoft.com/office/officeart/2005/8/layout/default"/>
    <dgm:cxn modelId="{50356ABA-458B-4FE9-B81B-D695C9324875}" type="presOf" srcId="{207941D1-4DE8-4BBD-AD3B-AD220169DFB3}" destId="{811068E2-9BE1-44F9-8BB0-D7B91B5A5B3A}" srcOrd="0" destOrd="3" presId="urn:microsoft.com/office/officeart/2005/8/layout/default"/>
    <dgm:cxn modelId="{1809B6BF-6906-4CC3-AA6B-AE1C54DFF27D}" type="presOf" srcId="{12320256-45D8-4626-8DC7-D4AECADE5DEB}" destId="{9F9A38C5-0488-4E1C-9331-C6AC28A75D5B}" srcOrd="0" destOrd="2" presId="urn:microsoft.com/office/officeart/2005/8/layout/default"/>
    <dgm:cxn modelId="{1160AFC7-938F-46BB-8968-F27B8EB45EF4}" srcId="{14AD3651-B69E-4E82-864E-4E9C19A2F7DD}" destId="{EBB42974-BC13-4D99-9A64-33E5D3CE5CDF}" srcOrd="0" destOrd="0" parTransId="{8B8D02FA-B5F4-4C05-8CB3-B5E75CEFBC26}" sibTransId="{ECC9FD33-5959-4D66-9547-3A522A705D65}"/>
    <dgm:cxn modelId="{AEA4EBCD-1FD4-4493-B5F1-A63B84334006}" srcId="{C055763D-9DDD-4BB7-8FDF-B7AAC0596A56}" destId="{7F528E7C-1C82-49E7-AE86-0DC6795746A4}" srcOrd="1" destOrd="0" parTransId="{83E27630-5C13-4DAD-B878-BF6BE65DF049}" sibTransId="{0DEA087F-43FB-4D6F-91BB-86C42371A2BD}"/>
    <dgm:cxn modelId="{56A31AD7-B491-455F-8840-672609D150F7}" srcId="{1F974062-D211-4343-8017-1D91926411EA}" destId="{A5201A2B-6B5D-4BEF-901C-D209227B8FE2}" srcOrd="0" destOrd="0" parTransId="{C6513470-EF5A-4633-81E8-8EE4088DC28F}" sibTransId="{BFAC5F2D-5D41-47B2-9CB0-18BE6F99E130}"/>
    <dgm:cxn modelId="{B10EA4DB-658F-4EC8-8147-27592C256435}" srcId="{9719D949-4232-4C74-AAF0-419A5FB2DF0B}" destId="{12320256-45D8-4626-8DC7-D4AECADE5DEB}" srcOrd="1" destOrd="0" parTransId="{BD075929-12EA-493F-B414-0A6F6499BD13}" sibTransId="{D0A7FE29-CD03-419D-A69D-4C0B8281F732}"/>
    <dgm:cxn modelId="{C09C36E1-B445-425B-99B7-4DB4C0E9F968}" type="presOf" srcId="{9719D949-4232-4C74-AAF0-419A5FB2DF0B}" destId="{9F9A38C5-0488-4E1C-9331-C6AC28A75D5B}" srcOrd="0" destOrd="0" presId="urn:microsoft.com/office/officeart/2005/8/layout/default"/>
    <dgm:cxn modelId="{6B5403E7-4FE8-46DA-8A7A-4FE48A6F26FA}" type="presOf" srcId="{7216B174-AB1E-4834-8E67-7BB42CFCF89D}" destId="{EED925FD-5E8F-4500-A7A7-5C89B778FBB4}" srcOrd="0" destOrd="0" presId="urn:microsoft.com/office/officeart/2005/8/layout/default"/>
    <dgm:cxn modelId="{1B1354E9-DD50-42D5-8FED-92EFDB597C23}" srcId="{FAEDB34E-BE64-4FF2-A214-15FAC20295B3}" destId="{D01AFC0E-9906-4C29-9FC5-3478CD180671}" srcOrd="1" destOrd="0" parTransId="{E2CCF381-3679-4EA5-B3D7-ADA2E9CF161D}" sibTransId="{F00A317D-220B-49AF-A8F8-6DE424E8585E}"/>
    <dgm:cxn modelId="{6ECF89EF-E674-4156-95FB-16C6DF5DA943}" srcId="{DB1B2617-FC75-4384-897F-2D1FCE55E82D}" destId="{8CA0EEF2-1DB7-4297-B7EA-C3E739A4D851}" srcOrd="0" destOrd="0" parTransId="{C63CB2A1-D427-4CF3-B151-CC1A47F87ADA}" sibTransId="{A3F651DB-F934-4806-B902-C49D5E312658}"/>
    <dgm:cxn modelId="{05F5E0EF-AD47-41A4-8F61-AD5C40C53A36}" type="presOf" srcId="{1F974062-D211-4343-8017-1D91926411EA}" destId="{C83C7750-B373-4086-A404-852B5A0DAE44}" srcOrd="0" destOrd="0" presId="urn:microsoft.com/office/officeart/2005/8/layout/default"/>
    <dgm:cxn modelId="{05DFEDF4-2933-4463-A486-697E9C76944E}" srcId="{FAEDB34E-BE64-4FF2-A214-15FAC20295B3}" destId="{207941D1-4DE8-4BBD-AD3B-AD220169DFB3}" srcOrd="2" destOrd="0" parTransId="{1BDEEBB7-C85F-4B5B-BE3F-48260D63F882}" sibTransId="{57DF0DEA-C76A-49A4-9BE5-8BFCC4C5BE7C}"/>
    <dgm:cxn modelId="{1836E3F6-698B-404D-8A0D-65B40ADD391F}" type="presOf" srcId="{14AD3651-B69E-4E82-864E-4E9C19A2F7DD}" destId="{3B26A86D-5180-47ED-81BB-EF8B75C0A850}" srcOrd="0" destOrd="0" presId="urn:microsoft.com/office/officeart/2005/8/layout/default"/>
    <dgm:cxn modelId="{2A43A9FF-384C-4EBD-BEAD-6ED8C952E85B}" type="presOf" srcId="{7F528E7C-1C82-49E7-AE86-0DC6795746A4}" destId="{0FE8814F-BB35-40E4-B3A7-F96786F9AAE6}" srcOrd="0" destOrd="2" presId="urn:microsoft.com/office/officeart/2005/8/layout/default"/>
    <dgm:cxn modelId="{E7D45309-580A-4E16-A984-7CB98151BA8B}" type="presParOf" srcId="{A23E7970-C6A2-4254-8380-1FB5FA1D88A9}" destId="{A88BCB81-46CA-4159-ADDD-A3786878A808}" srcOrd="0" destOrd="0" presId="urn:microsoft.com/office/officeart/2005/8/layout/default"/>
    <dgm:cxn modelId="{B2640D02-F9BD-4D1D-B366-99DB3453F10B}" type="presParOf" srcId="{A23E7970-C6A2-4254-8380-1FB5FA1D88A9}" destId="{33B79340-7FB1-4833-8ADE-49626598ACEA}" srcOrd="1" destOrd="0" presId="urn:microsoft.com/office/officeart/2005/8/layout/default"/>
    <dgm:cxn modelId="{B68CE047-47B7-4819-939A-3C8E6B8CF2C0}" type="presParOf" srcId="{A23E7970-C6A2-4254-8380-1FB5FA1D88A9}" destId="{C83C7750-B373-4086-A404-852B5A0DAE44}" srcOrd="2" destOrd="0" presId="urn:microsoft.com/office/officeart/2005/8/layout/default"/>
    <dgm:cxn modelId="{33D3C0A2-36C0-4406-8499-494D598EFE2F}" type="presParOf" srcId="{A23E7970-C6A2-4254-8380-1FB5FA1D88A9}" destId="{993BEC5D-F40B-4829-A23D-1176B39A0EEC}" srcOrd="3" destOrd="0" presId="urn:microsoft.com/office/officeart/2005/8/layout/default"/>
    <dgm:cxn modelId="{5DF71534-9A7C-484A-AA19-A8CD9BAA4BAA}" type="presParOf" srcId="{A23E7970-C6A2-4254-8380-1FB5FA1D88A9}" destId="{0FE8814F-BB35-40E4-B3A7-F96786F9AAE6}" srcOrd="4" destOrd="0" presId="urn:microsoft.com/office/officeart/2005/8/layout/default"/>
    <dgm:cxn modelId="{4B714B76-7651-455D-A297-9465FD0E3E35}" type="presParOf" srcId="{A23E7970-C6A2-4254-8380-1FB5FA1D88A9}" destId="{247F0182-FD70-4D36-B56D-F002152AA9EE}" srcOrd="5" destOrd="0" presId="urn:microsoft.com/office/officeart/2005/8/layout/default"/>
    <dgm:cxn modelId="{780D4ADF-2ABC-498B-A732-37995A87E859}" type="presParOf" srcId="{A23E7970-C6A2-4254-8380-1FB5FA1D88A9}" destId="{811068E2-9BE1-44F9-8BB0-D7B91B5A5B3A}" srcOrd="6" destOrd="0" presId="urn:microsoft.com/office/officeart/2005/8/layout/default"/>
    <dgm:cxn modelId="{872AFFA4-9711-410B-A12B-0E41DC74DFAB}" type="presParOf" srcId="{A23E7970-C6A2-4254-8380-1FB5FA1D88A9}" destId="{749C3917-62D9-4726-BC2B-A4E44B961B5B}" srcOrd="7" destOrd="0" presId="urn:microsoft.com/office/officeart/2005/8/layout/default"/>
    <dgm:cxn modelId="{600D7F90-CD78-4275-98DB-74948AE2E9C2}" type="presParOf" srcId="{A23E7970-C6A2-4254-8380-1FB5FA1D88A9}" destId="{3B26A86D-5180-47ED-81BB-EF8B75C0A850}" srcOrd="8" destOrd="0" presId="urn:microsoft.com/office/officeart/2005/8/layout/default"/>
    <dgm:cxn modelId="{C649222A-E591-443A-B317-862270277E26}" type="presParOf" srcId="{A23E7970-C6A2-4254-8380-1FB5FA1D88A9}" destId="{6C823A69-6E60-4F82-9139-D32BADB8CF15}" srcOrd="9" destOrd="0" presId="urn:microsoft.com/office/officeart/2005/8/layout/default"/>
    <dgm:cxn modelId="{6C2F163C-E5E1-4227-8917-E137BB4B81D1}" type="presParOf" srcId="{A23E7970-C6A2-4254-8380-1FB5FA1D88A9}" destId="{9F9A38C5-0488-4E1C-9331-C6AC28A75D5B}" srcOrd="10" destOrd="0" presId="urn:microsoft.com/office/officeart/2005/8/layout/default"/>
    <dgm:cxn modelId="{EFB2F801-2361-4878-A7F5-1973E7F0ABE0}" type="presParOf" srcId="{A23E7970-C6A2-4254-8380-1FB5FA1D88A9}" destId="{70A067F5-5BDF-44DE-9A46-C3F9EC824CBE}" srcOrd="11" destOrd="0" presId="urn:microsoft.com/office/officeart/2005/8/layout/default"/>
    <dgm:cxn modelId="{7F1F88C1-37A8-4471-A0B3-4FE4BF9AFA6B}" type="presParOf" srcId="{A23E7970-C6A2-4254-8380-1FB5FA1D88A9}" destId="{EECA9414-9200-492A-B32D-606CA5E173D9}" srcOrd="12" destOrd="0" presId="urn:microsoft.com/office/officeart/2005/8/layout/default"/>
    <dgm:cxn modelId="{99784BBD-AD15-4C74-9ACD-4185DE6E4CDF}" type="presParOf" srcId="{A23E7970-C6A2-4254-8380-1FB5FA1D88A9}" destId="{7FE0A206-3D87-433C-B7EA-935A88D10A0F}" srcOrd="13" destOrd="0" presId="urn:microsoft.com/office/officeart/2005/8/layout/default"/>
    <dgm:cxn modelId="{E3D823A5-553E-4271-AF68-1D567DFD2B43}" type="presParOf" srcId="{A23E7970-C6A2-4254-8380-1FB5FA1D88A9}" destId="{EED925FD-5E8F-4500-A7A7-5C89B778FBB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BCB81-46CA-4159-ADDD-A3786878A808}">
      <dsp:nvSpPr>
        <dsp:cNvPr id="0" name=""/>
        <dsp:cNvSpPr/>
      </dsp:nvSpPr>
      <dsp:spPr>
        <a:xfrm>
          <a:off x="3443" y="384611"/>
          <a:ext cx="2732084" cy="16392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Customer Discount Program (discounts for income eligible residential customers)</a:t>
          </a:r>
          <a:r>
            <a:rPr lang="en-US" sz="1700" i="1" kern="1200" dirty="0"/>
            <a:t>	</a:t>
          </a:r>
          <a:endParaRPr lang="en-US" sz="1700" kern="1200" dirty="0"/>
        </a:p>
        <a:p>
          <a:pPr marL="114300" lvl="1" indent="-114300" algn="l" defTabSz="577850">
            <a:lnSpc>
              <a:spcPct val="90000"/>
            </a:lnSpc>
            <a:spcBef>
              <a:spcPct val="0"/>
            </a:spcBef>
            <a:spcAft>
              <a:spcPct val="15000"/>
            </a:spcAft>
            <a:buChar char="•"/>
          </a:pPr>
          <a:r>
            <a:rPr lang="en-US" sz="1300" kern="1200" dirty="0"/>
            <a:t>Governing Authority To Allocate Funding Annually (adjust at mid-year)*</a:t>
          </a:r>
        </a:p>
      </dsp:txBody>
      <dsp:txXfrm>
        <a:off x="3443" y="384611"/>
        <a:ext cx="2732084" cy="1639250"/>
      </dsp:txXfrm>
    </dsp:sp>
    <dsp:sp modelId="{C83C7750-B373-4086-A404-852B5A0DAE44}">
      <dsp:nvSpPr>
        <dsp:cNvPr id="0" name=""/>
        <dsp:cNvSpPr/>
      </dsp:nvSpPr>
      <dsp:spPr>
        <a:xfrm>
          <a:off x="3008737" y="384611"/>
          <a:ext cx="2732084" cy="1639250"/>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One-time Customer Assistance Fund for those facing disconnection*</a:t>
          </a:r>
        </a:p>
        <a:p>
          <a:pPr marL="114300" lvl="1" indent="-114300" algn="l" defTabSz="577850">
            <a:lnSpc>
              <a:spcPct val="90000"/>
            </a:lnSpc>
            <a:spcBef>
              <a:spcPct val="0"/>
            </a:spcBef>
            <a:spcAft>
              <a:spcPct val="15000"/>
            </a:spcAft>
            <a:buChar char="•"/>
          </a:pPr>
          <a:r>
            <a:rPr lang="en-US" sz="1300" kern="1200" dirty="0"/>
            <a:t>Round-up bill program or</a:t>
          </a:r>
        </a:p>
        <a:p>
          <a:pPr marL="114300" lvl="1" indent="-114300" algn="l" defTabSz="577850">
            <a:lnSpc>
              <a:spcPct val="90000"/>
            </a:lnSpc>
            <a:spcBef>
              <a:spcPct val="0"/>
            </a:spcBef>
            <a:spcAft>
              <a:spcPct val="15000"/>
            </a:spcAft>
            <a:buChar char="•"/>
          </a:pPr>
          <a:r>
            <a:rPr lang="en-US" sz="1300" kern="1200" dirty="0"/>
            <a:t>$1 or $2 donation option on bills</a:t>
          </a:r>
        </a:p>
      </dsp:txBody>
      <dsp:txXfrm>
        <a:off x="3008737" y="384611"/>
        <a:ext cx="2732084" cy="1639250"/>
      </dsp:txXfrm>
    </dsp:sp>
    <dsp:sp modelId="{0FE8814F-BB35-40E4-B3A7-F96786F9AAE6}">
      <dsp:nvSpPr>
        <dsp:cNvPr id="0" name=""/>
        <dsp:cNvSpPr/>
      </dsp:nvSpPr>
      <dsp:spPr>
        <a:xfrm>
          <a:off x="6014030" y="384611"/>
          <a:ext cx="2732084" cy="1639250"/>
        </a:xfrm>
        <a:prstGeom prst="rect">
          <a:avLst/>
        </a:prstGeom>
        <a:solidFill>
          <a:srgbClr val="1D5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Extended Payment Plans </a:t>
          </a:r>
        </a:p>
        <a:p>
          <a:pPr marL="114300" lvl="1" indent="-114300" algn="l" defTabSz="622300">
            <a:lnSpc>
              <a:spcPct val="90000"/>
            </a:lnSpc>
            <a:spcBef>
              <a:spcPct val="0"/>
            </a:spcBef>
            <a:spcAft>
              <a:spcPct val="15000"/>
            </a:spcAft>
            <a:buChar char="•"/>
          </a:pPr>
          <a:r>
            <a:rPr lang="en-US" sz="1400" kern="1200" dirty="0"/>
            <a:t>Up to 7 years for large balances accrued during the pandemic</a:t>
          </a:r>
        </a:p>
        <a:p>
          <a:pPr marL="114300" lvl="1" indent="-114300" algn="l" defTabSz="622300">
            <a:lnSpc>
              <a:spcPct val="90000"/>
            </a:lnSpc>
            <a:spcBef>
              <a:spcPct val="0"/>
            </a:spcBef>
            <a:spcAft>
              <a:spcPct val="15000"/>
            </a:spcAft>
            <a:buChar char="•"/>
          </a:pPr>
          <a:r>
            <a:rPr lang="en-US" sz="1400" kern="1200" dirty="0"/>
            <a:t>Up to 2 years otherwise</a:t>
          </a:r>
        </a:p>
      </dsp:txBody>
      <dsp:txXfrm>
        <a:off x="6014030" y="384611"/>
        <a:ext cx="2732084" cy="1639250"/>
      </dsp:txXfrm>
    </dsp:sp>
    <dsp:sp modelId="{811068E2-9BE1-44F9-8BB0-D7B91B5A5B3A}">
      <dsp:nvSpPr>
        <dsp:cNvPr id="0" name=""/>
        <dsp:cNvSpPr/>
      </dsp:nvSpPr>
      <dsp:spPr>
        <a:xfrm>
          <a:off x="9019324" y="384611"/>
          <a:ext cx="2732084" cy="1639250"/>
        </a:xfrm>
        <a:prstGeom prst="rect">
          <a:avLst/>
        </a:prstGeom>
        <a:solidFill>
          <a:srgbClr val="1D5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ARP – Repair Of Private Infrastructure</a:t>
          </a:r>
        </a:p>
        <a:p>
          <a:pPr marL="114300" lvl="1" indent="-114300" algn="l" defTabSz="533400">
            <a:lnSpc>
              <a:spcPct val="90000"/>
            </a:lnSpc>
            <a:spcBef>
              <a:spcPct val="0"/>
            </a:spcBef>
            <a:spcAft>
              <a:spcPct val="15000"/>
            </a:spcAft>
            <a:buChar char="•"/>
          </a:pPr>
          <a:r>
            <a:rPr lang="en-US" sz="1200" kern="1200" dirty="0"/>
            <a:t>Identify and fix the source of water leaks and associated high usage</a:t>
          </a:r>
        </a:p>
        <a:p>
          <a:pPr marL="114300" lvl="1" indent="-114300" algn="l" defTabSz="533400">
            <a:lnSpc>
              <a:spcPct val="90000"/>
            </a:lnSpc>
            <a:spcBef>
              <a:spcPct val="0"/>
            </a:spcBef>
            <a:spcAft>
              <a:spcPct val="15000"/>
            </a:spcAft>
            <a:buChar char="•"/>
          </a:pPr>
          <a:r>
            <a:rPr lang="en-US" sz="1200" kern="1200" dirty="0"/>
            <a:t>Convert from septic tanks to sewer service</a:t>
          </a:r>
        </a:p>
        <a:p>
          <a:pPr marL="114300" lvl="1" indent="-114300" algn="l" defTabSz="533400">
            <a:lnSpc>
              <a:spcPct val="90000"/>
            </a:lnSpc>
            <a:spcBef>
              <a:spcPct val="0"/>
            </a:spcBef>
            <a:spcAft>
              <a:spcPct val="15000"/>
            </a:spcAft>
            <a:buChar char="•"/>
          </a:pPr>
          <a:r>
            <a:rPr lang="en-US" sz="1200" kern="1200" dirty="0"/>
            <a:t>Repair of sewer laterals</a:t>
          </a:r>
        </a:p>
      </dsp:txBody>
      <dsp:txXfrm>
        <a:off x="9019324" y="384611"/>
        <a:ext cx="2732084" cy="1639250"/>
      </dsp:txXfrm>
    </dsp:sp>
    <dsp:sp modelId="{3B26A86D-5180-47ED-81BB-EF8B75C0A850}">
      <dsp:nvSpPr>
        <dsp:cNvPr id="0" name=""/>
        <dsp:cNvSpPr/>
      </dsp:nvSpPr>
      <dsp:spPr>
        <a:xfrm>
          <a:off x="3443" y="2297071"/>
          <a:ext cx="2732084" cy="1639250"/>
        </a:xfrm>
        <a:prstGeom prst="rect">
          <a:avLst/>
        </a:prstGeom>
        <a:solidFill>
          <a:srgbClr val="1D5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ERA – Utility Assistance</a:t>
          </a:r>
        </a:p>
        <a:p>
          <a:pPr marL="114300" lvl="1" indent="-114300" algn="ctr" defTabSz="577850">
            <a:lnSpc>
              <a:spcPct val="90000"/>
            </a:lnSpc>
            <a:spcBef>
              <a:spcPct val="0"/>
            </a:spcBef>
            <a:spcAft>
              <a:spcPct val="15000"/>
            </a:spcAft>
            <a:buChar char="•"/>
          </a:pPr>
          <a:r>
            <a:rPr lang="en-US" sz="1300" kern="1200" dirty="0"/>
            <a:t>Provide one-time assistance to rental customers impacted by COVID</a:t>
          </a:r>
        </a:p>
      </dsp:txBody>
      <dsp:txXfrm>
        <a:off x="3443" y="2297071"/>
        <a:ext cx="2732084" cy="1639250"/>
      </dsp:txXfrm>
    </dsp:sp>
    <dsp:sp modelId="{9F9A38C5-0488-4E1C-9331-C6AC28A75D5B}">
      <dsp:nvSpPr>
        <dsp:cNvPr id="0" name=""/>
        <dsp:cNvSpPr/>
      </dsp:nvSpPr>
      <dsp:spPr>
        <a:xfrm>
          <a:off x="3008737" y="2297071"/>
          <a:ext cx="2732084" cy="1639250"/>
        </a:xfrm>
        <a:prstGeom prst="rect">
          <a:avLst/>
        </a:prstGeom>
        <a:solidFill>
          <a:srgbClr val="1D5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Toilet Rebate Program</a:t>
          </a:r>
        </a:p>
        <a:p>
          <a:pPr marL="114300" lvl="1" indent="-114300" algn="l" defTabSz="577850">
            <a:lnSpc>
              <a:spcPct val="90000"/>
            </a:lnSpc>
            <a:spcBef>
              <a:spcPct val="0"/>
            </a:spcBef>
            <a:spcAft>
              <a:spcPct val="15000"/>
            </a:spcAft>
            <a:buChar char="•"/>
          </a:pPr>
          <a:r>
            <a:rPr lang="en-US" sz="1300" kern="1200" dirty="0"/>
            <a:t>Encourage reduced water usage</a:t>
          </a:r>
        </a:p>
        <a:p>
          <a:pPr marL="114300" lvl="1" indent="-114300" algn="l" defTabSz="577850">
            <a:lnSpc>
              <a:spcPct val="90000"/>
            </a:lnSpc>
            <a:spcBef>
              <a:spcPct val="0"/>
            </a:spcBef>
            <a:spcAft>
              <a:spcPct val="15000"/>
            </a:spcAft>
            <a:buChar char="•"/>
          </a:pPr>
          <a:r>
            <a:rPr lang="en-US" sz="1300" kern="1200" dirty="0"/>
            <a:t>$50-$100 per toilet</a:t>
          </a:r>
        </a:p>
      </dsp:txBody>
      <dsp:txXfrm>
        <a:off x="3008737" y="2297071"/>
        <a:ext cx="2732084" cy="1639250"/>
      </dsp:txXfrm>
    </dsp:sp>
    <dsp:sp modelId="{EECA9414-9200-492A-B32D-606CA5E173D9}">
      <dsp:nvSpPr>
        <dsp:cNvPr id="0" name=""/>
        <dsp:cNvSpPr/>
      </dsp:nvSpPr>
      <dsp:spPr>
        <a:xfrm>
          <a:off x="6014030" y="2297071"/>
          <a:ext cx="2732084" cy="1639250"/>
        </a:xfrm>
        <a:prstGeom prst="rect">
          <a:avLst/>
        </a:prstGeom>
        <a:solidFill>
          <a:srgbClr val="1D5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One Time deferral of bill payment without fees</a:t>
          </a:r>
        </a:p>
      </dsp:txBody>
      <dsp:txXfrm>
        <a:off x="6014030" y="2297071"/>
        <a:ext cx="2732084" cy="1639250"/>
      </dsp:txXfrm>
    </dsp:sp>
    <dsp:sp modelId="{EED925FD-5E8F-4500-A7A7-5C89B778FBB4}">
      <dsp:nvSpPr>
        <dsp:cNvPr id="0" name=""/>
        <dsp:cNvSpPr/>
      </dsp:nvSpPr>
      <dsp:spPr>
        <a:xfrm>
          <a:off x="9019324" y="2297071"/>
          <a:ext cx="2732084" cy="1639250"/>
        </a:xfrm>
        <a:prstGeom prst="rect">
          <a:avLst/>
        </a:prstGeom>
        <a:solidFill>
          <a:srgbClr val="1D56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t>Private Leak Credit Adjustment</a:t>
          </a:r>
        </a:p>
      </dsp:txBody>
      <dsp:txXfrm>
        <a:off x="9019324" y="2297071"/>
        <a:ext cx="2732084" cy="16392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43342" cy="467072"/>
          </a:xfrm>
          <a:prstGeom prst="rect">
            <a:avLst/>
          </a:prstGeom>
        </p:spPr>
        <p:txBody>
          <a:bodyPr vert="horz" lIns="93245" tIns="46622" rIns="93245" bIns="46622" rtlCol="0"/>
          <a:lstStyle>
            <a:lvl1pPr algn="l">
              <a:defRPr sz="1200"/>
            </a:lvl1pPr>
          </a:lstStyle>
          <a:p>
            <a:endParaRPr lang="en-US"/>
          </a:p>
        </p:txBody>
      </p:sp>
      <p:sp>
        <p:nvSpPr>
          <p:cNvPr id="3" name="Date Placeholder 2"/>
          <p:cNvSpPr>
            <a:spLocks noGrp="1"/>
          </p:cNvSpPr>
          <p:nvPr>
            <p:ph type="dt" idx="1"/>
          </p:nvPr>
        </p:nvSpPr>
        <p:spPr>
          <a:xfrm>
            <a:off x="3978134" y="0"/>
            <a:ext cx="3043342" cy="467072"/>
          </a:xfrm>
          <a:prstGeom prst="rect">
            <a:avLst/>
          </a:prstGeom>
        </p:spPr>
        <p:txBody>
          <a:bodyPr vert="horz" lIns="93245" tIns="46622" rIns="93245" bIns="46622" rtlCol="0"/>
          <a:lstStyle>
            <a:lvl1pPr algn="r">
              <a:defRPr sz="1200"/>
            </a:lvl1pPr>
          </a:lstStyle>
          <a:p>
            <a:fld id="{7CEFC2DE-DCCA-4715-9FF7-B95F02B0C728}" type="datetimeFigureOut">
              <a:rPr lang="en-US" smtClean="0"/>
              <a:t>11/12/2024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245" tIns="46622" rIns="93245" bIns="46622" rtlCol="0" anchor="ctr"/>
          <a:lstStyle/>
          <a:p>
            <a:endParaRPr lang="en-US"/>
          </a:p>
        </p:txBody>
      </p:sp>
      <p:sp>
        <p:nvSpPr>
          <p:cNvPr id="5" name="Notes Placeholder 4"/>
          <p:cNvSpPr>
            <a:spLocks noGrp="1"/>
          </p:cNvSpPr>
          <p:nvPr>
            <p:ph type="body" sz="quarter" idx="3"/>
          </p:nvPr>
        </p:nvSpPr>
        <p:spPr>
          <a:xfrm>
            <a:off x="702311" y="4480004"/>
            <a:ext cx="5618480" cy="3665458"/>
          </a:xfrm>
          <a:prstGeom prst="rect">
            <a:avLst/>
          </a:prstGeom>
        </p:spPr>
        <p:txBody>
          <a:bodyPr vert="horz" lIns="93245" tIns="46622" rIns="93245" bIns="466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2036"/>
            <a:ext cx="3043342" cy="467071"/>
          </a:xfrm>
          <a:prstGeom prst="rect">
            <a:avLst/>
          </a:prstGeom>
        </p:spPr>
        <p:txBody>
          <a:bodyPr vert="horz" lIns="93245" tIns="46622" rIns="93245" bIns="46622" rtlCol="0" anchor="b"/>
          <a:lstStyle>
            <a:lvl1pPr algn="l">
              <a:defRPr sz="1200"/>
            </a:lvl1pPr>
          </a:lstStyle>
          <a:p>
            <a:endParaRPr lang="en-US"/>
          </a:p>
        </p:txBody>
      </p:sp>
      <p:sp>
        <p:nvSpPr>
          <p:cNvPr id="7" name="Slide Number Placeholder 6"/>
          <p:cNvSpPr>
            <a:spLocks noGrp="1"/>
          </p:cNvSpPr>
          <p:nvPr>
            <p:ph type="sldNum" sz="quarter" idx="5"/>
          </p:nvPr>
        </p:nvSpPr>
        <p:spPr>
          <a:xfrm>
            <a:off x="3978134" y="8842036"/>
            <a:ext cx="3043342" cy="467071"/>
          </a:xfrm>
          <a:prstGeom prst="rect">
            <a:avLst/>
          </a:prstGeom>
        </p:spPr>
        <p:txBody>
          <a:bodyPr vert="horz" lIns="93245" tIns="46622" rIns="93245" bIns="46622" rtlCol="0" anchor="b"/>
          <a:lstStyle>
            <a:lvl1pPr algn="r">
              <a:defRPr sz="1200"/>
            </a:lvl1pPr>
          </a:lstStyle>
          <a:p>
            <a:fld id="{6016A893-FB88-4126-AD85-71DD9B280E88}" type="slidenum">
              <a:rPr lang="en-US" smtClean="0"/>
              <a:t>‹#›</a:t>
            </a:fld>
            <a:endParaRPr lang="en-US"/>
          </a:p>
        </p:txBody>
      </p:sp>
    </p:spTree>
    <p:extLst>
      <p:ext uri="{BB962C8B-B14F-4D97-AF65-F5344CB8AC3E}">
        <p14:creationId xmlns:p14="http://schemas.microsoft.com/office/powerpoint/2010/main" val="2391935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46DB1C5-4CE1-4D67-B601-B403AFE8F426}" type="slidenum">
              <a:rPr lang="en-US" smtClean="0"/>
              <a:t>4</a:t>
            </a:fld>
            <a:endParaRPr lang="en-US"/>
          </a:p>
        </p:txBody>
      </p:sp>
    </p:spTree>
    <p:extLst>
      <p:ext uri="{BB962C8B-B14F-4D97-AF65-F5344CB8AC3E}">
        <p14:creationId xmlns:p14="http://schemas.microsoft.com/office/powerpoint/2010/main" val="255346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44321-C641-674B-B2E3-BB0625989126}" type="slidenum">
              <a:rPr lang="en-US" smtClean="0"/>
              <a:t>17</a:t>
            </a:fld>
            <a:endParaRPr lang="en-US"/>
          </a:p>
        </p:txBody>
      </p:sp>
    </p:spTree>
    <p:extLst>
      <p:ext uri="{BB962C8B-B14F-4D97-AF65-F5344CB8AC3E}">
        <p14:creationId xmlns:p14="http://schemas.microsoft.com/office/powerpoint/2010/main" val="539185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Column rates, cumulative increase as a line, CPI U and CPI W&amp;S</a:t>
            </a:r>
          </a:p>
        </p:txBody>
      </p:sp>
      <p:sp>
        <p:nvSpPr>
          <p:cNvPr id="4" name="Slide Number Placeholder 3"/>
          <p:cNvSpPr>
            <a:spLocks noGrp="1"/>
          </p:cNvSpPr>
          <p:nvPr>
            <p:ph type="sldNum" sz="quarter" idx="5"/>
          </p:nvPr>
        </p:nvSpPr>
        <p:spPr/>
        <p:txBody>
          <a:bodyPr/>
          <a:lstStyle/>
          <a:p>
            <a:fld id="{35644321-C641-674B-B2E3-BB0625989126}" type="slidenum">
              <a:rPr lang="en-US" smtClean="0"/>
              <a:t>19</a:t>
            </a:fld>
            <a:endParaRPr lang="en-US"/>
          </a:p>
        </p:txBody>
      </p:sp>
    </p:spTree>
    <p:extLst>
      <p:ext uri="{BB962C8B-B14F-4D97-AF65-F5344CB8AC3E}">
        <p14:creationId xmlns:p14="http://schemas.microsoft.com/office/powerpoint/2010/main" val="361318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Replace working capital</a:t>
            </a:r>
            <a:br>
              <a:rPr lang="en-US"/>
            </a:br>
            <a:endParaRPr lang="en-US"/>
          </a:p>
        </p:txBody>
      </p:sp>
      <p:sp>
        <p:nvSpPr>
          <p:cNvPr id="4" name="Slide Number Placeholder 3"/>
          <p:cNvSpPr>
            <a:spLocks noGrp="1"/>
          </p:cNvSpPr>
          <p:nvPr>
            <p:ph type="sldNum" sz="quarter" idx="5"/>
          </p:nvPr>
        </p:nvSpPr>
        <p:spPr/>
        <p:txBody>
          <a:bodyPr/>
          <a:lstStyle/>
          <a:p>
            <a:fld id="{35644321-C641-674B-B2E3-BB0625989126}" type="slidenum">
              <a:rPr lang="en-US" smtClean="0"/>
              <a:t>20</a:t>
            </a:fld>
            <a:endParaRPr lang="en-US"/>
          </a:p>
        </p:txBody>
      </p:sp>
    </p:spTree>
    <p:extLst>
      <p:ext uri="{BB962C8B-B14F-4D97-AF65-F5344CB8AC3E}">
        <p14:creationId xmlns:p14="http://schemas.microsoft.com/office/powerpoint/2010/main" val="397034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44321-C641-674B-B2E3-BB0625989126}" type="slidenum">
              <a:rPr lang="en-US" smtClean="0"/>
              <a:t>21</a:t>
            </a:fld>
            <a:endParaRPr lang="en-US"/>
          </a:p>
        </p:txBody>
      </p:sp>
    </p:spTree>
    <p:extLst>
      <p:ext uri="{BB962C8B-B14F-4D97-AF65-F5344CB8AC3E}">
        <p14:creationId xmlns:p14="http://schemas.microsoft.com/office/powerpoint/2010/main" val="406199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03">
              <a:defRPr/>
            </a:pPr>
            <a:r>
              <a:rPr lang="en-US" dirty="0"/>
              <a:t>Average of consent decree systems: $137.64</a:t>
            </a:r>
          </a:p>
        </p:txBody>
      </p:sp>
      <p:sp>
        <p:nvSpPr>
          <p:cNvPr id="4" name="Slide Number Placeholder 3"/>
          <p:cNvSpPr>
            <a:spLocks noGrp="1"/>
          </p:cNvSpPr>
          <p:nvPr>
            <p:ph type="sldNum" sz="quarter" idx="5"/>
          </p:nvPr>
        </p:nvSpPr>
        <p:spPr/>
        <p:txBody>
          <a:bodyPr/>
          <a:lstStyle/>
          <a:p>
            <a:fld id="{35644321-C641-674B-B2E3-BB0625989126}" type="slidenum">
              <a:rPr lang="en-US" smtClean="0"/>
              <a:t>25</a:t>
            </a:fld>
            <a:endParaRPr lang="en-US" dirty="0"/>
          </a:p>
        </p:txBody>
      </p:sp>
    </p:spTree>
    <p:extLst>
      <p:ext uri="{BB962C8B-B14F-4D97-AF65-F5344CB8AC3E}">
        <p14:creationId xmlns:p14="http://schemas.microsoft.com/office/powerpoint/2010/main" val="4142749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44321-C641-674B-B2E3-BB0625989126}" type="slidenum">
              <a:rPr lang="en-US" smtClean="0"/>
              <a:t>26</a:t>
            </a:fld>
            <a:endParaRPr lang="en-US" dirty="0"/>
          </a:p>
        </p:txBody>
      </p:sp>
    </p:spTree>
    <p:extLst>
      <p:ext uri="{BB962C8B-B14F-4D97-AF65-F5344CB8AC3E}">
        <p14:creationId xmlns:p14="http://schemas.microsoft.com/office/powerpoint/2010/main" val="1644895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44321-C641-674B-B2E3-BB0625989126}" type="slidenum">
              <a:rPr lang="en-US" smtClean="0"/>
              <a:t>27</a:t>
            </a:fld>
            <a:endParaRPr lang="en-US" dirty="0"/>
          </a:p>
        </p:txBody>
      </p:sp>
    </p:spTree>
    <p:extLst>
      <p:ext uri="{BB962C8B-B14F-4D97-AF65-F5344CB8AC3E}">
        <p14:creationId xmlns:p14="http://schemas.microsoft.com/office/powerpoint/2010/main" val="146058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44321-C641-674B-B2E3-BB0625989126}" type="slidenum">
              <a:rPr lang="en-US" smtClean="0"/>
              <a:t>28</a:t>
            </a:fld>
            <a:endParaRPr lang="en-US"/>
          </a:p>
        </p:txBody>
      </p:sp>
    </p:spTree>
    <p:extLst>
      <p:ext uri="{BB962C8B-B14F-4D97-AF65-F5344CB8AC3E}">
        <p14:creationId xmlns:p14="http://schemas.microsoft.com/office/powerpoint/2010/main" val="3051748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rgbClr val="000000"/>
                </a:solidFill>
                <a:latin typeface="Aptos Narrow" panose="020B0004020202020204" pitchFamily="34" charset="0"/>
              </a:rPr>
              <a:t>Examples:</a:t>
            </a:r>
            <a:r>
              <a:rPr lang="en-US" dirty="0"/>
              <a:t> </a:t>
            </a:r>
            <a:r>
              <a:rPr lang="en-US" sz="1700" dirty="0">
                <a:solidFill>
                  <a:srgbClr val="000000"/>
                </a:solidFill>
                <a:latin typeface="Aptos Narrow" panose="020B0004020202020204" pitchFamily="34" charset="0"/>
              </a:rPr>
              <a:t>Using a 75% Credit Amount, a 2- occupant household using 2,000 gallons per month would receive a bill of $17.47 ($38.94 less $21.47)</a:t>
            </a:r>
            <a:r>
              <a:rPr lang="en-US" dirty="0"/>
              <a:t> </a:t>
            </a:r>
            <a:r>
              <a:rPr lang="en-US" sz="1700" dirty="0">
                <a:solidFill>
                  <a:srgbClr val="000000"/>
                </a:solidFill>
                <a:latin typeface="Aptos Narrow" panose="020B0004020202020204" pitchFamily="34" charset="0"/>
              </a:rPr>
              <a:t>Using a 75% Credit Amount, a 2-occupant household using 4,000 gallons per month would receive a bill of $48.03 ($69.50 less $21.47)</a:t>
            </a:r>
            <a:r>
              <a:rPr lang="en-US" dirty="0"/>
              <a:t> </a:t>
            </a:r>
          </a:p>
        </p:txBody>
      </p:sp>
      <p:sp>
        <p:nvSpPr>
          <p:cNvPr id="4" name="Slide Number Placeholder 3"/>
          <p:cNvSpPr>
            <a:spLocks noGrp="1"/>
          </p:cNvSpPr>
          <p:nvPr>
            <p:ph type="sldNum" sz="quarter" idx="5"/>
          </p:nvPr>
        </p:nvSpPr>
        <p:spPr/>
        <p:txBody>
          <a:bodyPr/>
          <a:lstStyle/>
          <a:p>
            <a:fld id="{35644321-C641-674B-B2E3-BB0625989126}" type="slidenum">
              <a:rPr lang="en-US" smtClean="0"/>
              <a:t>31</a:t>
            </a:fld>
            <a:endParaRPr lang="en-US" dirty="0"/>
          </a:p>
        </p:txBody>
      </p:sp>
    </p:spTree>
    <p:extLst>
      <p:ext uri="{BB962C8B-B14F-4D97-AF65-F5344CB8AC3E}">
        <p14:creationId xmlns:p14="http://schemas.microsoft.com/office/powerpoint/2010/main" val="3527407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44321-C641-674B-B2E3-BB0625989126}" type="slidenum">
              <a:rPr lang="en-US" smtClean="0"/>
              <a:t>33</a:t>
            </a:fld>
            <a:endParaRPr lang="en-US"/>
          </a:p>
        </p:txBody>
      </p:sp>
    </p:spTree>
    <p:extLst>
      <p:ext uri="{BB962C8B-B14F-4D97-AF65-F5344CB8AC3E}">
        <p14:creationId xmlns:p14="http://schemas.microsoft.com/office/powerpoint/2010/main" val="3651675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X-axis change</a:t>
            </a:r>
          </a:p>
          <a:p>
            <a:r>
              <a:rPr lang="en-US"/>
              <a:t>Cumulative - fixed</a:t>
            </a:r>
          </a:p>
          <a:p>
            <a:endParaRPr lang="en-US"/>
          </a:p>
          <a:p>
            <a:r>
              <a:rPr lang="en-US"/>
              <a:t>Note:</a:t>
            </a:r>
            <a:br>
              <a:rPr lang="en-US"/>
            </a:br>
            <a:r>
              <a:rPr lang="en-US"/>
              <a:t>What is the percentage change in total from Year 1-20 – </a:t>
            </a:r>
            <a:r>
              <a:rPr lang="en-US" b="1">
                <a:solidFill>
                  <a:srgbClr val="FF0000"/>
                </a:solidFill>
              </a:rPr>
              <a:t>20.3%</a:t>
            </a:r>
            <a:br>
              <a:rPr lang="en-US"/>
            </a:br>
            <a:r>
              <a:rPr lang="en-US"/>
              <a:t>What is the cumulative rate increase in total? -</a:t>
            </a:r>
            <a:r>
              <a:rPr lang="en-US" b="1"/>
              <a:t>68.25%</a:t>
            </a:r>
          </a:p>
        </p:txBody>
      </p:sp>
      <p:sp>
        <p:nvSpPr>
          <p:cNvPr id="4" name="Slide Number Placeholder 3"/>
          <p:cNvSpPr>
            <a:spLocks noGrp="1"/>
          </p:cNvSpPr>
          <p:nvPr>
            <p:ph type="sldNum" sz="quarter" idx="5"/>
          </p:nvPr>
        </p:nvSpPr>
        <p:spPr/>
        <p:txBody>
          <a:bodyPr/>
          <a:lstStyle/>
          <a:p>
            <a:fld id="{35644321-C641-674B-B2E3-BB0625989126}" type="slidenum">
              <a:rPr lang="en-US" smtClean="0"/>
              <a:t>5</a:t>
            </a:fld>
            <a:endParaRPr lang="en-US"/>
          </a:p>
        </p:txBody>
      </p:sp>
    </p:spTree>
    <p:extLst>
      <p:ext uri="{BB962C8B-B14F-4D97-AF65-F5344CB8AC3E}">
        <p14:creationId xmlns:p14="http://schemas.microsoft.com/office/powerpoint/2010/main" val="570191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5713">
              <a:defRPr/>
            </a:pPr>
            <a:fld id="{35644321-C641-674B-B2E3-BB0625989126}" type="slidenum">
              <a:rPr lang="en-US">
                <a:solidFill>
                  <a:prstClr val="black"/>
                </a:solidFill>
                <a:latin typeface="Calibri" panose="020F0502020204030204"/>
              </a:rPr>
              <a:pPr defTabSz="905713">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82385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44321-C641-674B-B2E3-BB0625989126}" type="slidenum">
              <a:rPr lang="en-US" smtClean="0"/>
              <a:t>8</a:t>
            </a:fld>
            <a:endParaRPr lang="en-US"/>
          </a:p>
        </p:txBody>
      </p:sp>
    </p:spTree>
    <p:extLst>
      <p:ext uri="{BB962C8B-B14F-4D97-AF65-F5344CB8AC3E}">
        <p14:creationId xmlns:p14="http://schemas.microsoft.com/office/powerpoint/2010/main" val="677832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44321-C641-674B-B2E3-BB0625989126}" type="slidenum">
              <a:rPr lang="en-US" smtClean="0"/>
              <a:t>9</a:t>
            </a:fld>
            <a:endParaRPr lang="en-US"/>
          </a:p>
        </p:txBody>
      </p:sp>
    </p:spTree>
    <p:extLst>
      <p:ext uri="{BB962C8B-B14F-4D97-AF65-F5344CB8AC3E}">
        <p14:creationId xmlns:p14="http://schemas.microsoft.com/office/powerpoint/2010/main" val="3226667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D034-9F91-52B0-8689-821296837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6B301-AB17-2806-DA64-56F68B5B7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D6B96-314B-1B1C-F4B5-5FE37CFD9B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3265CE-8EFD-F9C0-7932-EC8D1F6D4681}"/>
              </a:ext>
            </a:extLst>
          </p:cNvPr>
          <p:cNvSpPr>
            <a:spLocks noGrp="1"/>
          </p:cNvSpPr>
          <p:nvPr>
            <p:ph type="sldNum" sz="quarter" idx="5"/>
          </p:nvPr>
        </p:nvSpPr>
        <p:spPr/>
        <p:txBody>
          <a:bodyPr/>
          <a:lstStyle/>
          <a:p>
            <a:fld id="{35644321-C641-674B-B2E3-BB0625989126}" type="slidenum">
              <a:rPr lang="en-US" smtClean="0"/>
              <a:t>10</a:t>
            </a:fld>
            <a:endParaRPr lang="en-US"/>
          </a:p>
        </p:txBody>
      </p:sp>
    </p:spTree>
    <p:extLst>
      <p:ext uri="{BB962C8B-B14F-4D97-AF65-F5344CB8AC3E}">
        <p14:creationId xmlns:p14="http://schemas.microsoft.com/office/powerpoint/2010/main" val="396637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44321-C641-674B-B2E3-BB0625989126}" type="slidenum">
              <a:rPr lang="en-US" smtClean="0"/>
              <a:t>13</a:t>
            </a:fld>
            <a:endParaRPr lang="en-US"/>
          </a:p>
        </p:txBody>
      </p:sp>
    </p:spTree>
    <p:extLst>
      <p:ext uri="{BB962C8B-B14F-4D97-AF65-F5344CB8AC3E}">
        <p14:creationId xmlns:p14="http://schemas.microsoft.com/office/powerpoint/2010/main" val="4043803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52057">
              <a:defRPr/>
            </a:pPr>
            <a:fld id="{35644321-C641-674B-B2E3-BB0625989126}" type="slidenum">
              <a:rPr lang="en-US">
                <a:solidFill>
                  <a:prstClr val="black"/>
                </a:solidFill>
                <a:latin typeface="Calibri" panose="020F0502020204030204"/>
              </a:rPr>
              <a:pPr defTabSz="85205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568876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46DB1C5-4CE1-4D67-B601-B403AFE8F426}" type="slidenum">
              <a:rPr lang="en-US" smtClean="0"/>
              <a:t>16</a:t>
            </a:fld>
            <a:endParaRPr lang="en-US"/>
          </a:p>
        </p:txBody>
      </p:sp>
    </p:spTree>
    <p:extLst>
      <p:ext uri="{BB962C8B-B14F-4D97-AF65-F5344CB8AC3E}">
        <p14:creationId xmlns:p14="http://schemas.microsoft.com/office/powerpoint/2010/main" val="786086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3C156-50AF-D118-5AFB-7F157D1A16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9436B4-1E37-1680-E522-299B66EB3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801374-B8A1-3F8D-61F8-E4053C29F98B}"/>
              </a:ext>
            </a:extLst>
          </p:cNvPr>
          <p:cNvSpPr>
            <a:spLocks noGrp="1"/>
          </p:cNvSpPr>
          <p:nvPr>
            <p:ph type="dt" sz="half" idx="10"/>
          </p:nvPr>
        </p:nvSpPr>
        <p:spPr/>
        <p:txBody>
          <a:bodyPr/>
          <a:lstStyle/>
          <a:p>
            <a:fld id="{422F05E7-DEC6-43DF-8328-4523B236D366}" type="datetime1">
              <a:rPr lang="en-US" smtClean="0"/>
              <a:t>11/12/2024</a:t>
            </a:fld>
            <a:endParaRPr lang="en-US"/>
          </a:p>
        </p:txBody>
      </p:sp>
      <p:sp>
        <p:nvSpPr>
          <p:cNvPr id="5" name="Footer Placeholder 4">
            <a:extLst>
              <a:ext uri="{FF2B5EF4-FFF2-40B4-BE49-F238E27FC236}">
                <a16:creationId xmlns:a16="http://schemas.microsoft.com/office/drawing/2014/main" id="{177D9EF5-84B3-FE10-48F4-F642C4183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D9A3B-FA99-5650-E11E-AEA5A2869D7B}"/>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4178898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06F26-ADE2-1726-0FF7-C424D16D95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59483A-42C5-8E8F-970B-9DA7030A68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2D10B-4582-4529-9D6C-4D4BCA1624C1}"/>
              </a:ext>
            </a:extLst>
          </p:cNvPr>
          <p:cNvSpPr>
            <a:spLocks noGrp="1"/>
          </p:cNvSpPr>
          <p:nvPr>
            <p:ph type="dt" sz="half" idx="10"/>
          </p:nvPr>
        </p:nvSpPr>
        <p:spPr/>
        <p:txBody>
          <a:bodyPr/>
          <a:lstStyle/>
          <a:p>
            <a:fld id="{FAB97D3E-DC27-4D98-8C34-D30CD14288AE}" type="datetime1">
              <a:rPr lang="en-US" smtClean="0"/>
              <a:t>11/12/2024</a:t>
            </a:fld>
            <a:endParaRPr lang="en-US"/>
          </a:p>
        </p:txBody>
      </p:sp>
      <p:sp>
        <p:nvSpPr>
          <p:cNvPr id="5" name="Footer Placeholder 4">
            <a:extLst>
              <a:ext uri="{FF2B5EF4-FFF2-40B4-BE49-F238E27FC236}">
                <a16:creationId xmlns:a16="http://schemas.microsoft.com/office/drawing/2014/main" id="{170EE2DB-ED87-F64C-845E-1DF774A0A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2C904-D079-DB09-D670-8C64CB943483}"/>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185602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7CD703-B334-9B70-6683-388657CA58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886642-B5B3-AB4B-D36F-AA1E926B54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16DBA-2D3E-8FF4-0D64-F602A3995652}"/>
              </a:ext>
            </a:extLst>
          </p:cNvPr>
          <p:cNvSpPr>
            <a:spLocks noGrp="1"/>
          </p:cNvSpPr>
          <p:nvPr>
            <p:ph type="dt" sz="half" idx="10"/>
          </p:nvPr>
        </p:nvSpPr>
        <p:spPr/>
        <p:txBody>
          <a:bodyPr/>
          <a:lstStyle/>
          <a:p>
            <a:fld id="{83EBCA45-D796-4765-9E3D-582723FEA848}" type="datetime1">
              <a:rPr lang="en-US" smtClean="0"/>
              <a:t>11/12/2024</a:t>
            </a:fld>
            <a:endParaRPr lang="en-US"/>
          </a:p>
        </p:txBody>
      </p:sp>
      <p:sp>
        <p:nvSpPr>
          <p:cNvPr id="5" name="Footer Placeholder 4">
            <a:extLst>
              <a:ext uri="{FF2B5EF4-FFF2-40B4-BE49-F238E27FC236}">
                <a16:creationId xmlns:a16="http://schemas.microsoft.com/office/drawing/2014/main" id="{1B4EE21B-5794-51CE-F4E5-A87C69BD9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B41BC-E4C5-C6E0-0AED-84A55FC7FB47}"/>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339922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129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57F0D0-CACD-41B4-84AF-D0107842D654}"/>
              </a:ext>
            </a:extLst>
          </p:cNvPr>
          <p:cNvSpPr/>
          <p:nvPr userDrawn="1"/>
        </p:nvSpPr>
        <p:spPr>
          <a:xfrm>
            <a:off x="304800" y="0"/>
            <a:ext cx="4133273" cy="212436"/>
          </a:xfrm>
          <a:prstGeom prst="rect">
            <a:avLst/>
          </a:prstGeom>
          <a:pattFill prst="wdDnDiag">
            <a:fgClr>
              <a:srgbClr val="1D56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1427DF-2670-4EB3-A4A3-D6ED9F421A40}"/>
              </a:ext>
            </a:extLst>
          </p:cNvPr>
          <p:cNvSpPr txBox="1"/>
          <p:nvPr userDrawn="1"/>
        </p:nvSpPr>
        <p:spPr>
          <a:xfrm>
            <a:off x="11007090" y="6522181"/>
            <a:ext cx="875967" cy="215444"/>
          </a:xfrm>
          <a:prstGeom prst="rect">
            <a:avLst/>
          </a:prstGeom>
          <a:solidFill>
            <a:srgbClr val="1D5668"/>
          </a:solidFill>
        </p:spPr>
        <p:txBody>
          <a:bodyPr wrap="square" rtlCol="0">
            <a:spAutoFit/>
          </a:bodyPr>
          <a:lstStyle/>
          <a:p>
            <a:pPr algn="r"/>
            <a:r>
              <a:rPr lang="en-US" sz="800" b="1" i="0">
                <a:solidFill>
                  <a:schemeClr val="bg1"/>
                </a:solidFill>
                <a:latin typeface="Arial Black" panose="020B0604020202020204" pitchFamily="34" charset="0"/>
                <a:cs typeface="Arial Black" panose="020B0604020202020204" pitchFamily="34" charset="0"/>
              </a:rPr>
              <a:t>PAGE </a:t>
            </a:r>
            <a:fld id="{0C9F7862-B871-D84E-A667-E139A0964243}" type="slidenum">
              <a:rPr lang="en-US" sz="800" b="1" i="0" smtClean="0">
                <a:solidFill>
                  <a:schemeClr val="bg1"/>
                </a:solidFill>
                <a:latin typeface="Arial Black" panose="020B0604020202020204" pitchFamily="34" charset="0"/>
                <a:cs typeface="Arial Black" panose="020B0604020202020204" pitchFamily="34" charset="0"/>
              </a:rPr>
              <a:t>‹#›</a:t>
            </a:fld>
            <a:r>
              <a:rPr lang="en-US" sz="800" b="1" i="0">
                <a:solidFill>
                  <a:schemeClr val="bg1"/>
                </a:solidFill>
                <a:latin typeface="Arial Black" panose="020B0604020202020204" pitchFamily="34" charset="0"/>
                <a:cs typeface="Arial Black" panose="020B0604020202020204" pitchFamily="34" charset="0"/>
              </a:rPr>
              <a:t> </a:t>
            </a:r>
          </a:p>
        </p:txBody>
      </p:sp>
      <p:sp>
        <p:nvSpPr>
          <p:cNvPr id="2" name="TextBox 1">
            <a:extLst>
              <a:ext uri="{FF2B5EF4-FFF2-40B4-BE49-F238E27FC236}">
                <a16:creationId xmlns:a16="http://schemas.microsoft.com/office/drawing/2014/main" id="{36B2D9FF-9AFA-E037-A313-8D671D711E03}"/>
              </a:ext>
            </a:extLst>
          </p:cNvPr>
          <p:cNvSpPr txBox="1"/>
          <p:nvPr userDrawn="1"/>
        </p:nvSpPr>
        <p:spPr>
          <a:xfrm>
            <a:off x="304800" y="6522181"/>
            <a:ext cx="2492347" cy="215444"/>
          </a:xfrm>
          <a:prstGeom prst="rect">
            <a:avLst/>
          </a:prstGeom>
          <a:solidFill>
            <a:schemeClr val="bg1"/>
          </a:solidFill>
        </p:spPr>
        <p:txBody>
          <a:bodyPr wrap="square" rtlCol="0">
            <a:spAutoFit/>
          </a:bodyPr>
          <a:lstStyle/>
          <a:p>
            <a:pPr algn="l"/>
            <a:r>
              <a:rPr lang="en-US" sz="800" b="1" i="0" kern="1200" dirty="0">
                <a:solidFill>
                  <a:srgbClr val="1D5668"/>
                </a:solidFill>
                <a:latin typeface="Arial Black" panose="020B0604020202020204" pitchFamily="34" charset="0"/>
                <a:ea typeface="+mn-ea"/>
                <a:cs typeface="Arial Black" panose="020B0604020202020204" pitchFamily="34" charset="0"/>
              </a:rPr>
              <a:t>October 15, 2024</a:t>
            </a:r>
          </a:p>
        </p:txBody>
      </p:sp>
    </p:spTree>
    <p:extLst>
      <p:ext uri="{BB962C8B-B14F-4D97-AF65-F5344CB8AC3E}">
        <p14:creationId xmlns:p14="http://schemas.microsoft.com/office/powerpoint/2010/main" val="105352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ayout 2">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429783" y="316865"/>
            <a:ext cx="10081175" cy="1127760"/>
          </a:xfrm>
          <a:prstGeom prst="rect">
            <a:avLst/>
          </a:prstGeom>
          <a:noFill/>
          <a:ln w="0" cmpd="sng">
            <a:noFill/>
            <a:prstDash val="solid"/>
          </a:ln>
        </p:spPr>
        <p:txBody>
          <a:bodyPr vert="horz" lIns="0" tIns="1905" rIns="0" bIns="0" anchor="t"/>
          <a:lstStyle>
            <a:lvl1pPr marL="0" marR="0" indent="0" algn="l">
              <a:lnSpc>
                <a:spcPts val="3999"/>
              </a:lnSpc>
              <a:spcAft>
                <a:spcPts val="4754"/>
              </a:spcAft>
              <a:defRPr/>
            </a:lvl1pPr>
          </a:lstStyle>
          <a:p>
            <a:pPr marL="0" marR="0" indent="0" algn="l">
              <a:lnSpc>
                <a:spcPts val="4000"/>
              </a:lnSpc>
              <a:spcAft>
                <a:spcPts val="4755"/>
              </a:spcAft>
            </a:pPr>
            <a:r>
              <a:rPr lang="en-US" sz="3549" b="1" spc="-5">
                <a:solidFill>
                  <a:srgbClr val="1D5568"/>
                </a:solidFill>
                <a:latin typeface="Arial" panose="02020603050405020304" pitchFamily="2"/>
              </a:rPr>
              <a:t>Revenue Optimization Process Overview </a:t>
            </a:r>
          </a:p>
        </p:txBody>
      </p:sp>
      <p:sp>
        <p:nvSpPr>
          <p:cNvPr id="9" name="Text Placeholder 8"/>
          <p:cNvSpPr>
            <a:spLocks noGrp="1"/>
          </p:cNvSpPr>
          <p:nvPr>
            <p:ph type="body" idx="10"/>
          </p:nvPr>
        </p:nvSpPr>
        <p:spPr>
          <a:xfrm>
            <a:off x="945903" y="5198110"/>
            <a:ext cx="5027891" cy="342900"/>
          </a:xfrm>
          <a:prstGeom prst="rect">
            <a:avLst/>
          </a:prstGeom>
          <a:noFill/>
          <a:ln w="0" cmpd="sng">
            <a:noFill/>
            <a:prstDash val="solid"/>
          </a:ln>
        </p:spPr>
        <p:txBody>
          <a:bodyPr vert="horz" lIns="0" tIns="0" rIns="0" bIns="0" anchor="t"/>
          <a:lstStyle>
            <a:lvl1pPr marL="0" marR="0" indent="0" algn="ctr">
              <a:lnSpc>
                <a:spcPts val="2599"/>
              </a:lnSpc>
              <a:spcAft>
                <a:spcPts val="0"/>
              </a:spcAft>
              <a:defRPr/>
            </a:lvl1pPr>
          </a:lstStyle>
          <a:p>
            <a:pPr marL="0" marR="0" indent="0" algn="ctr">
              <a:lnSpc>
                <a:spcPts val="2600"/>
              </a:lnSpc>
              <a:spcAft>
                <a:spcPts val="0"/>
              </a:spcAft>
            </a:pPr>
            <a:r>
              <a:rPr lang="en-US" sz="2349" b="1" spc="-30">
                <a:solidFill>
                  <a:srgbClr val="A3CA76"/>
                </a:solidFill>
                <a:latin typeface="Arial" panose="02020603050405020304" pitchFamily="2"/>
              </a:rPr>
              <a:t>DECREASE EXPENSES </a:t>
            </a:r>
          </a:p>
        </p:txBody>
      </p:sp>
      <p:sp>
        <p:nvSpPr>
          <p:cNvPr id="10" name="Text Placeholder 9"/>
          <p:cNvSpPr>
            <a:spLocks noGrp="1"/>
          </p:cNvSpPr>
          <p:nvPr>
            <p:ph type="body" idx="10"/>
          </p:nvPr>
        </p:nvSpPr>
        <p:spPr>
          <a:xfrm>
            <a:off x="6109649" y="1444625"/>
            <a:ext cx="5027891" cy="710565"/>
          </a:xfrm>
          <a:prstGeom prst="rect">
            <a:avLst/>
          </a:prstGeom>
          <a:noFill/>
          <a:ln w="0" cmpd="sng">
            <a:noFill/>
            <a:prstDash val="solid"/>
          </a:ln>
        </p:spPr>
        <p:txBody>
          <a:bodyPr vert="horz" lIns="0" tIns="0" rIns="0" bIns="0" anchor="t"/>
          <a:lstStyle>
            <a:lvl1pPr marL="0" marR="0" indent="0" algn="ctr">
              <a:lnSpc>
                <a:spcPts val="2299"/>
              </a:lnSpc>
              <a:spcAft>
                <a:spcPts val="3214"/>
              </a:spcAft>
              <a:defRPr/>
            </a:lvl1pPr>
          </a:lstStyle>
          <a:p>
            <a:pPr marL="0" marR="0" indent="0" algn="ctr">
              <a:lnSpc>
                <a:spcPts val="2300"/>
              </a:lnSpc>
              <a:spcAft>
                <a:spcPts val="3215"/>
              </a:spcAft>
            </a:pPr>
            <a:r>
              <a:rPr lang="en-US" sz="2349" b="1" spc="-15">
                <a:solidFill>
                  <a:srgbClr val="A3CA76"/>
                </a:solidFill>
                <a:latin typeface="Arial" panose="02020603050405020304" pitchFamily="2"/>
              </a:rPr>
              <a:t>INCREASE REVENUE </a:t>
            </a:r>
          </a:p>
        </p:txBody>
      </p:sp>
    </p:spTree>
    <p:extLst>
      <p:ext uri="{BB962C8B-B14F-4D97-AF65-F5344CB8AC3E}">
        <p14:creationId xmlns:p14="http://schemas.microsoft.com/office/powerpoint/2010/main" val="2033210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ayout 7">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402485" y="917576"/>
            <a:ext cx="11490508" cy="2550795"/>
          </a:xfrm>
          <a:prstGeom prst="rect">
            <a:avLst/>
          </a:prstGeom>
          <a:noFill/>
          <a:ln w="0" cmpd="sng">
            <a:noFill/>
            <a:prstDash val="solid"/>
          </a:ln>
        </p:spPr>
        <p:txBody>
          <a:bodyPr vert="horz" lIns="0" tIns="1905" rIns="0" bIns="0" anchor="t"/>
          <a:lstStyle>
            <a:lvl1pPr marL="274238" marR="0" indent="548475" algn="l">
              <a:lnSpc>
                <a:spcPts val="4399"/>
              </a:lnSpc>
              <a:spcBef>
                <a:spcPts val="115"/>
              </a:spcBef>
              <a:spcAft>
                <a:spcPts val="1430"/>
              </a:spcAft>
              <a:buFont typeface="Symbol"/>
              <a:buChar char="·"/>
              <a:defRPr/>
            </a:lvl1pPr>
          </a:lstStyle>
          <a:p>
            <a:pPr marL="274320" marR="0" indent="0" algn="l">
              <a:lnSpc>
                <a:spcPts val="4000"/>
              </a:lnSpc>
              <a:spcAft>
                <a:spcPts val="0"/>
              </a:spcAft>
            </a:pPr>
            <a:r>
              <a:rPr lang="en-US" sz="3549" b="1" spc="-45">
                <a:solidFill>
                  <a:srgbClr val="1D5568"/>
                </a:solidFill>
                <a:latin typeface="Arial" panose="02020603050405020304" pitchFamily="2"/>
              </a:rPr>
              <a:t>New and/or Refinanced Revenue Bonds: </a:t>
            </a:r>
          </a:p>
          <a:p>
            <a:pPr marL="274320" marR="0" indent="548640" algn="l">
              <a:lnSpc>
                <a:spcPts val="4400"/>
              </a:lnSpc>
              <a:spcBef>
                <a:spcPts val="1170"/>
              </a:spcBef>
              <a:spcAft>
                <a:spcPts val="0"/>
              </a:spcAft>
              <a:buFont typeface="Symbol"/>
              <a:buChar char="·"/>
            </a:pPr>
            <a:r>
              <a:rPr lang="en-US" sz="3549" b="1" spc="-5">
                <a:solidFill>
                  <a:srgbClr val="A3CA76"/>
                </a:solidFill>
                <a:latin typeface="Arial" panose="02020603050405020304" pitchFamily="2"/>
              </a:rPr>
              <a:t>Historical low rates </a:t>
            </a:r>
          </a:p>
          <a:p>
            <a:pPr marL="274320" marR="0" indent="548640" algn="l">
              <a:lnSpc>
                <a:spcPts val="4400"/>
              </a:lnSpc>
              <a:spcBef>
                <a:spcPts val="85"/>
              </a:spcBef>
              <a:spcAft>
                <a:spcPts val="0"/>
              </a:spcAft>
              <a:buFont typeface="Symbol"/>
              <a:buChar char="·"/>
            </a:pPr>
            <a:r>
              <a:rPr lang="en-US" sz="3549" b="1" spc="-20">
                <a:solidFill>
                  <a:srgbClr val="A3CA76"/>
                </a:solidFill>
                <a:latin typeface="Arial" panose="02020603050405020304" pitchFamily="2"/>
              </a:rPr>
              <a:t>Improved financial rating </a:t>
            </a:r>
          </a:p>
          <a:p>
            <a:pPr marL="274320" marR="0" indent="548640" algn="l">
              <a:lnSpc>
                <a:spcPts val="4400"/>
              </a:lnSpc>
              <a:spcBef>
                <a:spcPts val="115"/>
              </a:spcBef>
              <a:spcAft>
                <a:spcPts val="1430"/>
              </a:spcAft>
              <a:buFont typeface="Symbol"/>
              <a:buChar char="·"/>
            </a:pPr>
            <a:r>
              <a:rPr lang="en-US" sz="3549" b="1" spc="-30">
                <a:solidFill>
                  <a:srgbClr val="A3CA76"/>
                </a:solidFill>
                <a:latin typeface="Arial" panose="02020603050405020304" pitchFamily="2"/>
              </a:rPr>
              <a:t>Means better bond options </a:t>
            </a:r>
          </a:p>
        </p:txBody>
      </p:sp>
      <p:sp>
        <p:nvSpPr>
          <p:cNvPr id="5" name="Text Placeholder 4"/>
          <p:cNvSpPr>
            <a:spLocks noGrp="1"/>
          </p:cNvSpPr>
          <p:nvPr>
            <p:ph type="body" idx="10"/>
          </p:nvPr>
        </p:nvSpPr>
        <p:spPr>
          <a:xfrm>
            <a:off x="1316647" y="3468370"/>
            <a:ext cx="9311755" cy="2322830"/>
          </a:xfrm>
          <a:prstGeom prst="rect">
            <a:avLst/>
          </a:prstGeom>
          <a:solidFill>
            <a:srgbClr val="1D5568"/>
          </a:solidFill>
          <a:ln w="0" cmpd="sng">
            <a:noFill/>
            <a:prstDash val="solid"/>
          </a:ln>
        </p:spPr>
        <p:txBody>
          <a:bodyPr vert="horz" lIns="0" tIns="198120" rIns="0" bIns="0" anchor="t">
            <a:normAutofit fontScale="95000"/>
          </a:bodyPr>
          <a:lstStyle>
            <a:lvl1pPr marL="411357" marR="411357" indent="0" algn="l">
              <a:lnSpc>
                <a:spcPts val="2599"/>
              </a:lnSpc>
              <a:spcBef>
                <a:spcPts val="1295"/>
              </a:spcBef>
              <a:spcAft>
                <a:spcPts val="7478"/>
              </a:spcAft>
              <a:defRPr/>
            </a:lvl1pPr>
          </a:lstStyle>
          <a:p>
            <a:pPr marL="182880" marR="0" indent="0" algn="l">
              <a:lnSpc>
                <a:spcPts val="2700"/>
              </a:lnSpc>
              <a:spcAft>
                <a:spcPts val="0"/>
              </a:spcAft>
            </a:pPr>
            <a:r>
              <a:rPr lang="en-US" sz="2349" b="1" spc="-5">
                <a:solidFill>
                  <a:srgbClr val="A3CA76"/>
                </a:solidFill>
                <a:latin typeface="Arial" panose="02020603050405020304" pitchFamily="2"/>
              </a:rPr>
              <a:t>Refunding Existing Bonds </a:t>
            </a:r>
          </a:p>
          <a:p>
            <a:pPr marL="411480" marR="411480" indent="0" algn="l">
              <a:lnSpc>
                <a:spcPts val="2600"/>
              </a:lnSpc>
              <a:spcBef>
                <a:spcPts val="1295"/>
              </a:spcBef>
              <a:spcAft>
                <a:spcPts val="7480"/>
              </a:spcAft>
            </a:pPr>
            <a:r>
              <a:rPr lang="en-US" sz="2399" spc="0">
                <a:solidFill>
                  <a:srgbClr val="A3CA76"/>
                </a:solidFill>
                <a:latin typeface="Tahoma" panose="02020603050405020304" pitchFamily="2"/>
              </a:rPr>
              <a:t>‣ </a:t>
            </a:r>
            <a:r>
              <a:rPr lang="en-US" sz="2399" spc="0">
                <a:solidFill>
                  <a:srgbClr val="A3CA76"/>
                </a:solidFill>
                <a:latin typeface="Arial" panose="02020603050405020304" pitchFamily="2"/>
              </a:rPr>
              <a:t>Assumes for RSA that refinancing existing bonds will save $6.3 million annually beginning mid-year 2021 </a:t>
            </a:r>
          </a:p>
        </p:txBody>
      </p:sp>
    </p:spTree>
    <p:extLst>
      <p:ext uri="{BB962C8B-B14F-4D97-AF65-F5344CB8AC3E}">
        <p14:creationId xmlns:p14="http://schemas.microsoft.com/office/powerpoint/2010/main" val="2760755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60BC85D-E63A-9B4F-A21C-86BAE3CCBC73}"/>
              </a:ext>
            </a:extLst>
          </p:cNvPr>
          <p:cNvSpPr txBox="1"/>
          <p:nvPr userDrawn="1"/>
        </p:nvSpPr>
        <p:spPr>
          <a:xfrm>
            <a:off x="304800" y="6522181"/>
            <a:ext cx="2492347" cy="215444"/>
          </a:xfrm>
          <a:prstGeom prst="rect">
            <a:avLst/>
          </a:prstGeom>
          <a:noFill/>
        </p:spPr>
        <p:txBody>
          <a:bodyPr wrap="square" rtlCol="0">
            <a:spAutoFit/>
          </a:bodyPr>
          <a:lstStyle/>
          <a:p>
            <a:pPr algn="l"/>
            <a:r>
              <a:rPr lang="en-US" sz="800" b="1" i="0" kern="1200">
                <a:solidFill>
                  <a:srgbClr val="1D5668"/>
                </a:solidFill>
                <a:latin typeface="Arial Black" panose="020B0604020202020204" pitchFamily="34" charset="0"/>
                <a:ea typeface="+mn-ea"/>
                <a:cs typeface="Arial Black" panose="020B0604020202020204" pitchFamily="34" charset="0"/>
              </a:rPr>
              <a:t>DRAFT, PRIVILEGED &amp; CONFIDENTIAL  </a:t>
            </a:r>
          </a:p>
        </p:txBody>
      </p:sp>
      <p:sp>
        <p:nvSpPr>
          <p:cNvPr id="9" name="TextBox 8">
            <a:extLst>
              <a:ext uri="{FF2B5EF4-FFF2-40B4-BE49-F238E27FC236}">
                <a16:creationId xmlns:a16="http://schemas.microsoft.com/office/drawing/2014/main" id="{5B3B8B25-E8D1-F247-9530-44DB01C6B3C1}"/>
              </a:ext>
            </a:extLst>
          </p:cNvPr>
          <p:cNvSpPr txBox="1"/>
          <p:nvPr userDrawn="1"/>
        </p:nvSpPr>
        <p:spPr>
          <a:xfrm>
            <a:off x="11007090" y="6522181"/>
            <a:ext cx="875967" cy="215444"/>
          </a:xfrm>
          <a:prstGeom prst="rect">
            <a:avLst/>
          </a:prstGeom>
          <a:solidFill>
            <a:srgbClr val="1D5668"/>
          </a:solidFill>
        </p:spPr>
        <p:txBody>
          <a:bodyPr wrap="square" rtlCol="0">
            <a:spAutoFit/>
          </a:bodyPr>
          <a:lstStyle/>
          <a:p>
            <a:pPr algn="r"/>
            <a:r>
              <a:rPr lang="en-US" sz="800" b="1" i="0">
                <a:solidFill>
                  <a:schemeClr val="bg1"/>
                </a:solidFill>
                <a:latin typeface="Arial Black" panose="020B0604020202020204" pitchFamily="34" charset="0"/>
                <a:cs typeface="Arial Black" panose="020B0604020202020204" pitchFamily="34" charset="0"/>
              </a:rPr>
              <a:t>PAGE </a:t>
            </a:r>
            <a:fld id="{0C9F7862-B871-D84E-A667-E139A0964243}" type="slidenum">
              <a:rPr lang="en-US" sz="800" b="1" i="0" smtClean="0">
                <a:solidFill>
                  <a:schemeClr val="bg1"/>
                </a:solidFill>
                <a:latin typeface="Arial Black" panose="020B0604020202020204" pitchFamily="34" charset="0"/>
                <a:cs typeface="Arial Black" panose="020B0604020202020204" pitchFamily="34" charset="0"/>
              </a:rPr>
              <a:t>‹#›</a:t>
            </a:fld>
            <a:r>
              <a:rPr lang="en-US" sz="800" b="1" i="0">
                <a:solidFill>
                  <a:schemeClr val="bg1"/>
                </a:solidFill>
                <a:latin typeface="Arial Black" panose="020B0604020202020204" pitchFamily="34" charset="0"/>
                <a:cs typeface="Arial Black" panose="020B0604020202020204" pitchFamily="34" charset="0"/>
              </a:rPr>
              <a:t> </a:t>
            </a:r>
          </a:p>
        </p:txBody>
      </p:sp>
    </p:spTree>
    <p:extLst>
      <p:ext uri="{BB962C8B-B14F-4D97-AF65-F5344CB8AC3E}">
        <p14:creationId xmlns:p14="http://schemas.microsoft.com/office/powerpoint/2010/main" val="2718066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AA700-57BB-6B43-8FB8-76D98E9DFEFF}"/>
              </a:ext>
            </a:extLst>
          </p:cNvPr>
          <p:cNvSpPr txBox="1"/>
          <p:nvPr userDrawn="1"/>
        </p:nvSpPr>
        <p:spPr>
          <a:xfrm>
            <a:off x="304800" y="6522181"/>
            <a:ext cx="2492347" cy="215444"/>
          </a:xfrm>
          <a:prstGeom prst="rect">
            <a:avLst/>
          </a:prstGeom>
          <a:noFill/>
        </p:spPr>
        <p:txBody>
          <a:bodyPr wrap="square" rtlCol="0">
            <a:spAutoFit/>
          </a:bodyPr>
          <a:lstStyle/>
          <a:p>
            <a:pPr algn="l"/>
            <a:r>
              <a:rPr lang="en-US" sz="800" b="1" i="0" kern="1200">
                <a:solidFill>
                  <a:srgbClr val="1D5668"/>
                </a:solidFill>
                <a:latin typeface="Arial Black" panose="020B0604020202020204" pitchFamily="34" charset="0"/>
                <a:ea typeface="+mn-ea"/>
                <a:cs typeface="Arial Black" panose="020B0604020202020204" pitchFamily="34" charset="0"/>
              </a:rPr>
              <a:t>DRAFT, PRIVILEGED &amp; CONFIDENTIAL  </a:t>
            </a:r>
          </a:p>
        </p:txBody>
      </p:sp>
      <p:sp>
        <p:nvSpPr>
          <p:cNvPr id="5" name="TextBox 4">
            <a:extLst>
              <a:ext uri="{FF2B5EF4-FFF2-40B4-BE49-F238E27FC236}">
                <a16:creationId xmlns:a16="http://schemas.microsoft.com/office/drawing/2014/main" id="{D151B34D-77BC-A040-B5BA-BAFDE3B3CD00}"/>
              </a:ext>
            </a:extLst>
          </p:cNvPr>
          <p:cNvSpPr txBox="1"/>
          <p:nvPr userDrawn="1"/>
        </p:nvSpPr>
        <p:spPr>
          <a:xfrm>
            <a:off x="11007090" y="6522181"/>
            <a:ext cx="875967" cy="215444"/>
          </a:xfrm>
          <a:prstGeom prst="rect">
            <a:avLst/>
          </a:prstGeom>
          <a:solidFill>
            <a:srgbClr val="1D5668"/>
          </a:solidFill>
        </p:spPr>
        <p:txBody>
          <a:bodyPr wrap="square" rtlCol="0">
            <a:spAutoFit/>
          </a:bodyPr>
          <a:lstStyle/>
          <a:p>
            <a:pPr algn="r"/>
            <a:r>
              <a:rPr lang="en-US" sz="800" b="1" i="0">
                <a:solidFill>
                  <a:schemeClr val="bg1"/>
                </a:solidFill>
                <a:latin typeface="Arial Black" panose="020B0604020202020204" pitchFamily="34" charset="0"/>
                <a:cs typeface="Arial Black" panose="020B0604020202020204" pitchFamily="34" charset="0"/>
              </a:rPr>
              <a:t>PAGE </a:t>
            </a:r>
            <a:fld id="{0C9F7862-B871-D84E-A667-E139A0964243}" type="slidenum">
              <a:rPr lang="en-US" sz="800" b="1" i="0" smtClean="0">
                <a:solidFill>
                  <a:schemeClr val="bg1"/>
                </a:solidFill>
                <a:latin typeface="Arial Black" panose="020B0604020202020204" pitchFamily="34" charset="0"/>
                <a:cs typeface="Arial Black" panose="020B0604020202020204" pitchFamily="34" charset="0"/>
              </a:rPr>
              <a:t>‹#›</a:t>
            </a:fld>
            <a:r>
              <a:rPr lang="en-US" sz="800" b="1" i="0">
                <a:solidFill>
                  <a:schemeClr val="bg1"/>
                </a:solidFill>
                <a:latin typeface="Arial Black" panose="020B0604020202020204" pitchFamily="34" charset="0"/>
                <a:cs typeface="Arial Black" panose="020B0604020202020204" pitchFamily="34" charset="0"/>
              </a:rPr>
              <a:t> </a:t>
            </a:r>
          </a:p>
        </p:txBody>
      </p:sp>
    </p:spTree>
    <p:extLst>
      <p:ext uri="{BB962C8B-B14F-4D97-AF65-F5344CB8AC3E}">
        <p14:creationId xmlns:p14="http://schemas.microsoft.com/office/powerpoint/2010/main" val="2324466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0CC9D8-FAF0-004A-9B3C-3F17A0947CFE}"/>
              </a:ext>
            </a:extLst>
          </p:cNvPr>
          <p:cNvSpPr/>
          <p:nvPr userDrawn="1"/>
        </p:nvSpPr>
        <p:spPr>
          <a:xfrm>
            <a:off x="0" y="0"/>
            <a:ext cx="7342910" cy="269080"/>
          </a:xfrm>
          <a:prstGeom prst="rect">
            <a:avLst/>
          </a:prstGeom>
          <a:pattFill prst="wdDnDiag">
            <a:fgClr>
              <a:srgbClr val="1D56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A15F26-B567-1A4D-91D2-3E5D63A70F1B}"/>
              </a:ext>
            </a:extLst>
          </p:cNvPr>
          <p:cNvSpPr txBox="1"/>
          <p:nvPr userDrawn="1"/>
        </p:nvSpPr>
        <p:spPr>
          <a:xfrm>
            <a:off x="11007090" y="6522181"/>
            <a:ext cx="875967" cy="215444"/>
          </a:xfrm>
          <a:prstGeom prst="rect">
            <a:avLst/>
          </a:prstGeom>
          <a:solidFill>
            <a:srgbClr val="1D5668"/>
          </a:solidFill>
        </p:spPr>
        <p:txBody>
          <a:bodyPr wrap="square" rtlCol="0">
            <a:spAutoFit/>
          </a:bodyPr>
          <a:lstStyle/>
          <a:p>
            <a:pPr algn="r"/>
            <a:r>
              <a:rPr lang="en-US" sz="800" b="1" i="0">
                <a:solidFill>
                  <a:schemeClr val="bg1"/>
                </a:solidFill>
                <a:latin typeface="Arial Black" panose="020B0604020202020204" pitchFamily="34" charset="0"/>
                <a:cs typeface="Arial Black" panose="020B0604020202020204" pitchFamily="34" charset="0"/>
              </a:rPr>
              <a:t>PAGE </a:t>
            </a:r>
            <a:fld id="{0C9F7862-B871-D84E-A667-E139A0964243}" type="slidenum">
              <a:rPr lang="en-US" sz="800" b="1" i="0" smtClean="0">
                <a:solidFill>
                  <a:schemeClr val="bg1"/>
                </a:solidFill>
                <a:latin typeface="Arial Black" panose="020B0604020202020204" pitchFamily="34" charset="0"/>
                <a:cs typeface="Arial Black" panose="020B0604020202020204" pitchFamily="34" charset="0"/>
              </a:rPr>
              <a:t>‹#›</a:t>
            </a:fld>
            <a:r>
              <a:rPr lang="en-US" sz="800" b="1" i="0">
                <a:solidFill>
                  <a:schemeClr val="bg1"/>
                </a:solidFill>
                <a:latin typeface="Arial Black" panose="020B0604020202020204" pitchFamily="34" charset="0"/>
                <a:cs typeface="Arial Black" panose="020B0604020202020204" pitchFamily="34" charset="0"/>
              </a:rPr>
              <a:t> </a:t>
            </a:r>
          </a:p>
        </p:txBody>
      </p:sp>
    </p:spTree>
    <p:extLst>
      <p:ext uri="{BB962C8B-B14F-4D97-AF65-F5344CB8AC3E}">
        <p14:creationId xmlns:p14="http://schemas.microsoft.com/office/powerpoint/2010/main" val="1734206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079F5C-FD16-D242-BF1B-B03B29F8E8A3}"/>
              </a:ext>
            </a:extLst>
          </p:cNvPr>
          <p:cNvSpPr txBox="1"/>
          <p:nvPr userDrawn="1"/>
        </p:nvSpPr>
        <p:spPr>
          <a:xfrm>
            <a:off x="304800" y="6522181"/>
            <a:ext cx="2492347" cy="215444"/>
          </a:xfrm>
          <a:prstGeom prst="rect">
            <a:avLst/>
          </a:prstGeom>
          <a:noFill/>
        </p:spPr>
        <p:txBody>
          <a:bodyPr wrap="square" rtlCol="0">
            <a:spAutoFit/>
          </a:bodyPr>
          <a:lstStyle/>
          <a:p>
            <a:pPr algn="l"/>
            <a:r>
              <a:rPr lang="en-US" sz="800" b="1" i="0" kern="1200">
                <a:solidFill>
                  <a:srgbClr val="1D5668"/>
                </a:solidFill>
                <a:latin typeface="Arial Black" panose="020B0604020202020204" pitchFamily="34" charset="0"/>
                <a:ea typeface="+mn-ea"/>
                <a:cs typeface="Arial Black" panose="020B0604020202020204" pitchFamily="34" charset="0"/>
              </a:rPr>
              <a:t>DRAFT, PRIVILEGED &amp; CONFIDENTIAL  </a:t>
            </a:r>
          </a:p>
        </p:txBody>
      </p:sp>
      <p:sp>
        <p:nvSpPr>
          <p:cNvPr id="6" name="TextBox 5">
            <a:extLst>
              <a:ext uri="{FF2B5EF4-FFF2-40B4-BE49-F238E27FC236}">
                <a16:creationId xmlns:a16="http://schemas.microsoft.com/office/drawing/2014/main" id="{5A45A81A-ED52-0147-AF92-F36D7B7A4E1A}"/>
              </a:ext>
            </a:extLst>
          </p:cNvPr>
          <p:cNvSpPr txBox="1"/>
          <p:nvPr userDrawn="1"/>
        </p:nvSpPr>
        <p:spPr>
          <a:xfrm>
            <a:off x="11007090" y="6522181"/>
            <a:ext cx="875967" cy="215444"/>
          </a:xfrm>
          <a:prstGeom prst="rect">
            <a:avLst/>
          </a:prstGeom>
          <a:solidFill>
            <a:srgbClr val="1D5668"/>
          </a:solidFill>
        </p:spPr>
        <p:txBody>
          <a:bodyPr wrap="square" rtlCol="0">
            <a:spAutoFit/>
          </a:bodyPr>
          <a:lstStyle/>
          <a:p>
            <a:pPr algn="r"/>
            <a:r>
              <a:rPr lang="en-US" sz="800" b="1" i="0">
                <a:solidFill>
                  <a:schemeClr val="bg1"/>
                </a:solidFill>
                <a:latin typeface="Arial Black" panose="020B0604020202020204" pitchFamily="34" charset="0"/>
                <a:cs typeface="Arial Black" panose="020B0604020202020204" pitchFamily="34" charset="0"/>
              </a:rPr>
              <a:t>PAGE </a:t>
            </a:r>
            <a:fld id="{0C9F7862-B871-D84E-A667-E139A0964243}" type="slidenum">
              <a:rPr lang="en-US" sz="800" b="1" i="0" smtClean="0">
                <a:solidFill>
                  <a:schemeClr val="bg1"/>
                </a:solidFill>
                <a:latin typeface="Arial Black" panose="020B0604020202020204" pitchFamily="34" charset="0"/>
                <a:cs typeface="Arial Black" panose="020B0604020202020204" pitchFamily="34" charset="0"/>
              </a:rPr>
              <a:t>‹#›</a:t>
            </a:fld>
            <a:r>
              <a:rPr lang="en-US" sz="800" b="1" i="0">
                <a:solidFill>
                  <a:schemeClr val="bg1"/>
                </a:solidFill>
                <a:latin typeface="Arial Black" panose="020B0604020202020204" pitchFamily="34" charset="0"/>
                <a:cs typeface="Arial Black" panose="020B0604020202020204" pitchFamily="34" charset="0"/>
              </a:rPr>
              <a:t> </a:t>
            </a:r>
          </a:p>
        </p:txBody>
      </p:sp>
    </p:spTree>
    <p:extLst>
      <p:ext uri="{BB962C8B-B14F-4D97-AF65-F5344CB8AC3E}">
        <p14:creationId xmlns:p14="http://schemas.microsoft.com/office/powerpoint/2010/main" val="1109430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9572-6847-098E-3A45-40A03FA216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33E49C-EDD0-0C0A-E694-DF57BEB20B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437CF-AD9F-66B2-0461-C0BBCEC93DBC}"/>
              </a:ext>
            </a:extLst>
          </p:cNvPr>
          <p:cNvSpPr>
            <a:spLocks noGrp="1"/>
          </p:cNvSpPr>
          <p:nvPr>
            <p:ph type="dt" sz="half" idx="10"/>
          </p:nvPr>
        </p:nvSpPr>
        <p:spPr/>
        <p:txBody>
          <a:bodyPr/>
          <a:lstStyle/>
          <a:p>
            <a:fld id="{4AC7271F-2A88-4D7A-883D-C55AC4B3DA92}" type="datetime1">
              <a:rPr lang="en-US" smtClean="0"/>
              <a:t>11/12/2024</a:t>
            </a:fld>
            <a:endParaRPr lang="en-US"/>
          </a:p>
        </p:txBody>
      </p:sp>
      <p:sp>
        <p:nvSpPr>
          <p:cNvPr id="5" name="Footer Placeholder 4">
            <a:extLst>
              <a:ext uri="{FF2B5EF4-FFF2-40B4-BE49-F238E27FC236}">
                <a16:creationId xmlns:a16="http://schemas.microsoft.com/office/drawing/2014/main" id="{940839E0-D2BE-5C8B-D427-50852A441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D7C4F-B468-C73B-9BCD-B05AEF685162}"/>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3596338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CB5AE8-18EF-1B40-8184-A23A0FF490B9}"/>
              </a:ext>
            </a:extLst>
          </p:cNvPr>
          <p:cNvSpPr/>
          <p:nvPr userDrawn="1"/>
        </p:nvSpPr>
        <p:spPr>
          <a:xfrm>
            <a:off x="1505527" y="-56644"/>
            <a:ext cx="4133273" cy="269080"/>
          </a:xfrm>
          <a:prstGeom prst="rect">
            <a:avLst/>
          </a:prstGeom>
          <a:pattFill prst="wdDnDiag">
            <a:fgClr>
              <a:srgbClr val="1D56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60ADFF3-F407-1B4A-89AA-B58F1A400102}"/>
              </a:ext>
            </a:extLst>
          </p:cNvPr>
          <p:cNvSpPr txBox="1"/>
          <p:nvPr userDrawn="1"/>
        </p:nvSpPr>
        <p:spPr>
          <a:xfrm>
            <a:off x="304800" y="6522181"/>
            <a:ext cx="2492347" cy="215444"/>
          </a:xfrm>
          <a:prstGeom prst="rect">
            <a:avLst/>
          </a:prstGeom>
          <a:noFill/>
        </p:spPr>
        <p:txBody>
          <a:bodyPr wrap="square" rtlCol="0">
            <a:spAutoFit/>
          </a:bodyPr>
          <a:lstStyle/>
          <a:p>
            <a:pPr algn="l"/>
            <a:r>
              <a:rPr lang="en-US" sz="800" b="1" i="0" kern="1200">
                <a:solidFill>
                  <a:srgbClr val="1D5668"/>
                </a:solidFill>
                <a:latin typeface="Arial Black" panose="020B0604020202020204" pitchFamily="34" charset="0"/>
                <a:ea typeface="+mn-ea"/>
                <a:cs typeface="Arial Black" panose="020B0604020202020204" pitchFamily="34" charset="0"/>
              </a:rPr>
              <a:t>DRAFT, PRIVILEGED &amp; CONFIDENTIAL  </a:t>
            </a:r>
          </a:p>
        </p:txBody>
      </p:sp>
      <p:sp>
        <p:nvSpPr>
          <p:cNvPr id="8" name="TextBox 7">
            <a:extLst>
              <a:ext uri="{FF2B5EF4-FFF2-40B4-BE49-F238E27FC236}">
                <a16:creationId xmlns:a16="http://schemas.microsoft.com/office/drawing/2014/main" id="{AB88185E-7EC9-134E-A34C-8A712D75B0E3}"/>
              </a:ext>
            </a:extLst>
          </p:cNvPr>
          <p:cNvSpPr txBox="1"/>
          <p:nvPr userDrawn="1"/>
        </p:nvSpPr>
        <p:spPr>
          <a:xfrm>
            <a:off x="11007090" y="6522181"/>
            <a:ext cx="875967" cy="215444"/>
          </a:xfrm>
          <a:prstGeom prst="rect">
            <a:avLst/>
          </a:prstGeom>
          <a:solidFill>
            <a:srgbClr val="1D5668"/>
          </a:solidFill>
        </p:spPr>
        <p:txBody>
          <a:bodyPr wrap="square" rtlCol="0">
            <a:spAutoFit/>
          </a:bodyPr>
          <a:lstStyle/>
          <a:p>
            <a:pPr algn="r"/>
            <a:r>
              <a:rPr lang="en-US" sz="800" b="1" i="0">
                <a:solidFill>
                  <a:schemeClr val="bg1"/>
                </a:solidFill>
                <a:latin typeface="Arial Black" panose="020B0604020202020204" pitchFamily="34" charset="0"/>
                <a:cs typeface="Arial Black" panose="020B0604020202020204" pitchFamily="34" charset="0"/>
              </a:rPr>
              <a:t>PAGE </a:t>
            </a:r>
            <a:fld id="{0C9F7862-B871-D84E-A667-E139A0964243}" type="slidenum">
              <a:rPr lang="en-US" sz="800" b="1" i="0" smtClean="0">
                <a:solidFill>
                  <a:schemeClr val="bg1"/>
                </a:solidFill>
                <a:latin typeface="Arial Black" panose="020B0604020202020204" pitchFamily="34" charset="0"/>
                <a:cs typeface="Arial Black" panose="020B0604020202020204" pitchFamily="34" charset="0"/>
              </a:rPr>
              <a:t>‹#›</a:t>
            </a:fld>
            <a:r>
              <a:rPr lang="en-US" sz="800" b="1" i="0">
                <a:solidFill>
                  <a:schemeClr val="bg1"/>
                </a:solidFill>
                <a:latin typeface="Arial Black" panose="020B0604020202020204" pitchFamily="34" charset="0"/>
                <a:cs typeface="Arial Black" panose="020B0604020202020204" pitchFamily="34" charset="0"/>
              </a:rPr>
              <a:t> </a:t>
            </a:r>
          </a:p>
        </p:txBody>
      </p:sp>
    </p:spTree>
    <p:extLst>
      <p:ext uri="{BB962C8B-B14F-4D97-AF65-F5344CB8AC3E}">
        <p14:creationId xmlns:p14="http://schemas.microsoft.com/office/powerpoint/2010/main" val="1895948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4EC2D4-FF12-D240-86FC-4E37155E09A0}"/>
              </a:ext>
            </a:extLst>
          </p:cNvPr>
          <p:cNvSpPr/>
          <p:nvPr userDrawn="1"/>
        </p:nvSpPr>
        <p:spPr>
          <a:xfrm>
            <a:off x="304801" y="304800"/>
            <a:ext cx="11582400" cy="624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142A68-7F11-BA4E-B60F-16669655D412}"/>
              </a:ext>
            </a:extLst>
          </p:cNvPr>
          <p:cNvSpPr/>
          <p:nvPr userDrawn="1"/>
        </p:nvSpPr>
        <p:spPr>
          <a:xfrm>
            <a:off x="546409" y="6423101"/>
            <a:ext cx="3691054" cy="568714"/>
          </a:xfrm>
          <a:prstGeom prst="rect">
            <a:avLst/>
          </a:prstGeom>
          <a:pattFill prst="wdDnDiag">
            <a:fgClr>
              <a:srgbClr val="1D56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265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6D1D21-5DB5-784B-B839-CC60C0791A75}"/>
              </a:ext>
            </a:extLst>
          </p:cNvPr>
          <p:cNvSpPr/>
          <p:nvPr userDrawn="1"/>
        </p:nvSpPr>
        <p:spPr>
          <a:xfrm>
            <a:off x="0" y="0"/>
            <a:ext cx="12192000" cy="6858000"/>
          </a:xfrm>
          <a:prstGeom prst="rect">
            <a:avLst/>
          </a:prstGeom>
          <a:solidFill>
            <a:srgbClr val="1D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87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206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1D5568"/>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800" b="0" i="0">
                <a:solidFill>
                  <a:srgbClr val="1D556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1D5568"/>
                </a:solidFill>
                <a:latin typeface="Arial Black"/>
                <a:cs typeface="Arial Black"/>
              </a:defRPr>
            </a:lvl1pPr>
          </a:lstStyle>
          <a:p>
            <a:pPr marL="12700">
              <a:lnSpc>
                <a:spcPct val="100000"/>
              </a:lnSpc>
              <a:spcBef>
                <a:spcPts val="170"/>
              </a:spcBef>
            </a:pPr>
            <a:endParaRPr spc="-1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6F4A24-845D-41ED-A34E-86C30A98388C}" type="datetime1">
              <a:rPr lang="en-US" smtClean="0"/>
              <a:t>11/12/2024</a:t>
            </a:fld>
            <a:endParaRPr lang="en-US"/>
          </a:p>
        </p:txBody>
      </p:sp>
      <p:sp>
        <p:nvSpPr>
          <p:cNvPr id="6" name="Holder 6"/>
          <p:cNvSpPr>
            <a:spLocks noGrp="1"/>
          </p:cNvSpPr>
          <p:nvPr>
            <p:ph type="sldNum" sz="quarter" idx="7"/>
          </p:nvPr>
        </p:nvSpPr>
        <p:spPr/>
        <p:txBody>
          <a:bodyPr lIns="0" tIns="0" rIns="0" bIns="0"/>
          <a:lstStyle>
            <a:lvl1pPr>
              <a:defRPr sz="800" b="0" i="0">
                <a:solidFill>
                  <a:schemeClr val="bg1"/>
                </a:solidFill>
                <a:latin typeface="Arial Black"/>
                <a:cs typeface="Arial Black"/>
              </a:defRPr>
            </a:lvl1pPr>
          </a:lstStyle>
          <a:p>
            <a:pPr marL="12700">
              <a:lnSpc>
                <a:spcPct val="100000"/>
              </a:lnSpc>
              <a:spcBef>
                <a:spcPts val="170"/>
              </a:spcBef>
            </a:pPr>
            <a:r>
              <a:rPr spc="-10"/>
              <a:t>PAGE</a:t>
            </a:r>
            <a:r>
              <a:rPr spc="-20"/>
              <a:t> </a:t>
            </a:r>
            <a:fld id="{81D60167-4931-47E6-BA6A-407CBD079E47}" type="slidenum">
              <a:rPr spc="-10" dirty="0"/>
              <a:t>‹#›</a:t>
            </a:fld>
            <a:endParaRPr spc="-10"/>
          </a:p>
        </p:txBody>
      </p:sp>
    </p:spTree>
    <p:extLst>
      <p:ext uri="{BB962C8B-B14F-4D97-AF65-F5344CB8AC3E}">
        <p14:creationId xmlns:p14="http://schemas.microsoft.com/office/powerpoint/2010/main" val="198731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57F0D0-CACD-41B4-84AF-D0107842D654}"/>
              </a:ext>
            </a:extLst>
          </p:cNvPr>
          <p:cNvSpPr/>
          <p:nvPr userDrawn="1"/>
        </p:nvSpPr>
        <p:spPr>
          <a:xfrm>
            <a:off x="304800" y="0"/>
            <a:ext cx="4133273" cy="212436"/>
          </a:xfrm>
          <a:prstGeom prst="rect">
            <a:avLst/>
          </a:prstGeom>
          <a:pattFill prst="wdDnDiag">
            <a:fgClr>
              <a:srgbClr val="1D56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1427DF-2670-4EB3-A4A3-D6ED9F421A40}"/>
              </a:ext>
            </a:extLst>
          </p:cNvPr>
          <p:cNvSpPr txBox="1"/>
          <p:nvPr userDrawn="1"/>
        </p:nvSpPr>
        <p:spPr>
          <a:xfrm>
            <a:off x="11007090" y="6522181"/>
            <a:ext cx="875967" cy="215444"/>
          </a:xfrm>
          <a:prstGeom prst="rect">
            <a:avLst/>
          </a:prstGeom>
          <a:solidFill>
            <a:srgbClr val="1D5668"/>
          </a:solidFill>
        </p:spPr>
        <p:txBody>
          <a:bodyPr wrap="square" rtlCol="0">
            <a:spAutoFit/>
          </a:bodyPr>
          <a:lstStyle/>
          <a:p>
            <a:pPr algn="r"/>
            <a:r>
              <a:rPr lang="en-US" sz="800" b="1" i="0">
                <a:solidFill>
                  <a:schemeClr val="bg1"/>
                </a:solidFill>
                <a:latin typeface="Arial Black" panose="020B0604020202020204" pitchFamily="34" charset="0"/>
                <a:cs typeface="Arial Black" panose="020B0604020202020204" pitchFamily="34" charset="0"/>
              </a:rPr>
              <a:t>PAGE </a:t>
            </a:r>
            <a:fld id="{0C9F7862-B871-D84E-A667-E139A0964243}" type="slidenum">
              <a:rPr lang="en-US" sz="800" b="1" i="0" smtClean="0">
                <a:solidFill>
                  <a:schemeClr val="bg1"/>
                </a:solidFill>
                <a:latin typeface="Arial Black" panose="020B0604020202020204" pitchFamily="34" charset="0"/>
                <a:cs typeface="Arial Black" panose="020B0604020202020204" pitchFamily="34" charset="0"/>
              </a:rPr>
              <a:t>‹#›</a:t>
            </a:fld>
            <a:r>
              <a:rPr lang="en-US" sz="800" b="1" i="0">
                <a:solidFill>
                  <a:schemeClr val="bg1"/>
                </a:solidFill>
                <a:latin typeface="Arial Black" panose="020B0604020202020204" pitchFamily="34" charset="0"/>
                <a:cs typeface="Arial Black" panose="020B0604020202020204" pitchFamily="34" charset="0"/>
              </a:rPr>
              <a:t> </a:t>
            </a:r>
          </a:p>
        </p:txBody>
      </p:sp>
      <p:sp>
        <p:nvSpPr>
          <p:cNvPr id="9" name="TextBox 8">
            <a:extLst>
              <a:ext uri="{FF2B5EF4-FFF2-40B4-BE49-F238E27FC236}">
                <a16:creationId xmlns:a16="http://schemas.microsoft.com/office/drawing/2014/main" id="{BCA30822-8214-4B1A-8718-C5060D750EBF}"/>
              </a:ext>
            </a:extLst>
          </p:cNvPr>
          <p:cNvSpPr txBox="1"/>
          <p:nvPr userDrawn="1"/>
        </p:nvSpPr>
        <p:spPr>
          <a:xfrm>
            <a:off x="304800" y="6522181"/>
            <a:ext cx="2492347" cy="215444"/>
          </a:xfrm>
          <a:prstGeom prst="rect">
            <a:avLst/>
          </a:prstGeom>
          <a:noFill/>
        </p:spPr>
        <p:txBody>
          <a:bodyPr wrap="square" rtlCol="0">
            <a:spAutoFit/>
          </a:bodyPr>
          <a:lstStyle/>
          <a:p>
            <a:pPr algn="l"/>
            <a:r>
              <a:rPr lang="en-US" sz="800" b="1" i="0" kern="1200" dirty="0">
                <a:solidFill>
                  <a:srgbClr val="1D5668"/>
                </a:solidFill>
                <a:latin typeface="Arial Black" panose="020B0604020202020204" pitchFamily="34" charset="0"/>
                <a:ea typeface="+mn-ea"/>
                <a:cs typeface="Arial Black" panose="020B0604020202020204" pitchFamily="34" charset="0"/>
              </a:rPr>
              <a:t>November 1, 2024</a:t>
            </a:r>
          </a:p>
        </p:txBody>
      </p:sp>
    </p:spTree>
    <p:extLst>
      <p:ext uri="{BB962C8B-B14F-4D97-AF65-F5344CB8AC3E}">
        <p14:creationId xmlns:p14="http://schemas.microsoft.com/office/powerpoint/2010/main" val="325644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4D5FDF-2B3B-EAF5-2CFD-A51E373BBD5D}"/>
              </a:ext>
            </a:extLst>
          </p:cNvPr>
          <p:cNvSpPr>
            <a:spLocks noGrp="1"/>
          </p:cNvSpPr>
          <p:nvPr>
            <p:ph type="dt" sz="half" idx="10"/>
          </p:nvPr>
        </p:nvSpPr>
        <p:spPr/>
        <p:txBody>
          <a:bodyPr/>
          <a:lstStyle/>
          <a:p>
            <a:fld id="{1D1E1B7F-6792-4E6B-9ACC-FD844A4BFD14}" type="datetimeFigureOut">
              <a:rPr lang="en-US" smtClean="0"/>
              <a:t>11/12/2024</a:t>
            </a:fld>
            <a:endParaRPr lang="en-US"/>
          </a:p>
        </p:txBody>
      </p:sp>
      <p:sp>
        <p:nvSpPr>
          <p:cNvPr id="3" name="Footer Placeholder 2">
            <a:extLst>
              <a:ext uri="{FF2B5EF4-FFF2-40B4-BE49-F238E27FC236}">
                <a16:creationId xmlns:a16="http://schemas.microsoft.com/office/drawing/2014/main" id="{C7936984-811D-893F-9BEA-C80ABCAA97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DBE20B-B0DD-0BDD-1C17-4965CDC02279}"/>
              </a:ext>
            </a:extLst>
          </p:cNvPr>
          <p:cNvSpPr>
            <a:spLocks noGrp="1"/>
          </p:cNvSpPr>
          <p:nvPr>
            <p:ph type="sldNum" sz="quarter" idx="12"/>
          </p:nvPr>
        </p:nvSpPr>
        <p:spPr/>
        <p:txBody>
          <a:bodyPr/>
          <a:lstStyle/>
          <a:p>
            <a:fld id="{E12CCCD0-44E8-4DD5-A14A-4EF8184EF2BF}" type="slidenum">
              <a:rPr lang="en-US" smtClean="0"/>
              <a:t>‹#›</a:t>
            </a:fld>
            <a:endParaRPr lang="en-US"/>
          </a:p>
        </p:txBody>
      </p:sp>
    </p:spTree>
    <p:extLst>
      <p:ext uri="{BB962C8B-B14F-4D97-AF65-F5344CB8AC3E}">
        <p14:creationId xmlns:p14="http://schemas.microsoft.com/office/powerpoint/2010/main" val="403480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4485-858D-DC76-9EEC-5B610E5C5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695C58-E704-EC90-0C87-E78DB28D00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8B4EA0-E302-FBF5-2928-49F53E4E8AAA}"/>
              </a:ext>
            </a:extLst>
          </p:cNvPr>
          <p:cNvSpPr>
            <a:spLocks noGrp="1"/>
          </p:cNvSpPr>
          <p:nvPr>
            <p:ph type="dt" sz="half" idx="10"/>
          </p:nvPr>
        </p:nvSpPr>
        <p:spPr/>
        <p:txBody>
          <a:bodyPr/>
          <a:lstStyle/>
          <a:p>
            <a:fld id="{FCA801AA-5254-49A5-9811-F2CFEC0F0C76}" type="datetime1">
              <a:rPr lang="en-US" smtClean="0"/>
              <a:t>11/12/2024</a:t>
            </a:fld>
            <a:endParaRPr lang="en-US"/>
          </a:p>
        </p:txBody>
      </p:sp>
      <p:sp>
        <p:nvSpPr>
          <p:cNvPr id="5" name="Footer Placeholder 4">
            <a:extLst>
              <a:ext uri="{FF2B5EF4-FFF2-40B4-BE49-F238E27FC236}">
                <a16:creationId xmlns:a16="http://schemas.microsoft.com/office/drawing/2014/main" id="{F28B1E3B-4A20-3223-4827-21B457B66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C4266-4C35-5453-3DDD-4B0793727863}"/>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542143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F35E-3D82-7041-1251-2D34C60BE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3023F3-6106-53D7-8C52-A73C06D71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3BE665-8918-5453-E169-D0CB9FDF9F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EF9855-7732-4554-C86D-3BA567ED97C8}"/>
              </a:ext>
            </a:extLst>
          </p:cNvPr>
          <p:cNvSpPr>
            <a:spLocks noGrp="1"/>
          </p:cNvSpPr>
          <p:nvPr>
            <p:ph type="dt" sz="half" idx="10"/>
          </p:nvPr>
        </p:nvSpPr>
        <p:spPr/>
        <p:txBody>
          <a:bodyPr/>
          <a:lstStyle/>
          <a:p>
            <a:fld id="{6181CF0D-CCEE-4178-92DD-DE70D82E0154}" type="datetime1">
              <a:rPr lang="en-US" smtClean="0"/>
              <a:t>11/12/2024</a:t>
            </a:fld>
            <a:endParaRPr lang="en-US"/>
          </a:p>
        </p:txBody>
      </p:sp>
      <p:sp>
        <p:nvSpPr>
          <p:cNvPr id="6" name="Footer Placeholder 5">
            <a:extLst>
              <a:ext uri="{FF2B5EF4-FFF2-40B4-BE49-F238E27FC236}">
                <a16:creationId xmlns:a16="http://schemas.microsoft.com/office/drawing/2014/main" id="{09B0158F-ACBD-F793-58C2-1A989B6B2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7B3DC-7F7D-6C43-1A3A-5B005F5C2234}"/>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216225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7B1E-790E-6E55-F304-DBF8836802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DCC33E-83F5-D413-7329-E4A58A8C8E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E083AE-C868-A759-7DC6-CD29DAC657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551F8-772A-4172-5795-9101F418D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2A2186-3EFC-9B1F-3EBE-8A93311804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EE463-0213-C8F7-411B-FB606008B921}"/>
              </a:ext>
            </a:extLst>
          </p:cNvPr>
          <p:cNvSpPr>
            <a:spLocks noGrp="1"/>
          </p:cNvSpPr>
          <p:nvPr>
            <p:ph type="dt" sz="half" idx="10"/>
          </p:nvPr>
        </p:nvSpPr>
        <p:spPr/>
        <p:txBody>
          <a:bodyPr/>
          <a:lstStyle/>
          <a:p>
            <a:fld id="{CCABFC43-CF41-4D0C-B99C-D105A1BCE3F8}" type="datetime1">
              <a:rPr lang="en-US" smtClean="0"/>
              <a:t>11/12/2024</a:t>
            </a:fld>
            <a:endParaRPr lang="en-US"/>
          </a:p>
        </p:txBody>
      </p:sp>
      <p:sp>
        <p:nvSpPr>
          <p:cNvPr id="8" name="Footer Placeholder 7">
            <a:extLst>
              <a:ext uri="{FF2B5EF4-FFF2-40B4-BE49-F238E27FC236}">
                <a16:creationId xmlns:a16="http://schemas.microsoft.com/office/drawing/2014/main" id="{23346EB5-635D-801D-8286-98F83367F7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275654-D060-B1CE-94BA-1092AF06B9E2}"/>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325532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9E53C-DE70-8A2C-82FC-39CCA2E3C5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6418E1-D3D4-3494-471C-D914141741FC}"/>
              </a:ext>
            </a:extLst>
          </p:cNvPr>
          <p:cNvSpPr>
            <a:spLocks noGrp="1"/>
          </p:cNvSpPr>
          <p:nvPr>
            <p:ph type="dt" sz="half" idx="10"/>
          </p:nvPr>
        </p:nvSpPr>
        <p:spPr/>
        <p:txBody>
          <a:bodyPr/>
          <a:lstStyle/>
          <a:p>
            <a:fld id="{15B3ECFB-B19D-461C-83A8-1E63088E18FB}" type="datetime1">
              <a:rPr lang="en-US" smtClean="0"/>
              <a:t>11/12/2024</a:t>
            </a:fld>
            <a:endParaRPr lang="en-US"/>
          </a:p>
        </p:txBody>
      </p:sp>
      <p:sp>
        <p:nvSpPr>
          <p:cNvPr id="4" name="Footer Placeholder 3">
            <a:extLst>
              <a:ext uri="{FF2B5EF4-FFF2-40B4-BE49-F238E27FC236}">
                <a16:creationId xmlns:a16="http://schemas.microsoft.com/office/drawing/2014/main" id="{14C8E1F9-D5C2-E91A-EB3E-B2E804068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1EC8CB-D75A-72A3-01F9-EEC6C486B521}"/>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243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D88B38-DEC6-1F96-6ED6-712D3174EC5C}"/>
              </a:ext>
            </a:extLst>
          </p:cNvPr>
          <p:cNvSpPr>
            <a:spLocks noGrp="1"/>
          </p:cNvSpPr>
          <p:nvPr>
            <p:ph type="dt" sz="half" idx="10"/>
          </p:nvPr>
        </p:nvSpPr>
        <p:spPr/>
        <p:txBody>
          <a:bodyPr/>
          <a:lstStyle/>
          <a:p>
            <a:fld id="{C3D12C10-73D2-4B27-9B29-4045809F2E5F}" type="datetime1">
              <a:rPr lang="en-US" smtClean="0"/>
              <a:t>11/12/2024</a:t>
            </a:fld>
            <a:endParaRPr lang="en-US"/>
          </a:p>
        </p:txBody>
      </p:sp>
      <p:sp>
        <p:nvSpPr>
          <p:cNvPr id="3" name="Footer Placeholder 2">
            <a:extLst>
              <a:ext uri="{FF2B5EF4-FFF2-40B4-BE49-F238E27FC236}">
                <a16:creationId xmlns:a16="http://schemas.microsoft.com/office/drawing/2014/main" id="{7A30954F-1ED7-9ADE-515A-509AC17B8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BE182-FFF0-121C-D850-8A044AC4E5E5}"/>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90140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CCFF-7DDB-41B7-2E29-A38E3976D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51A34-8108-4174-C4D7-F7E6E5C602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62D8D-A5D7-21AA-1A93-F6734B185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1191D-9E61-15A8-B9AD-7507BAFB8967}"/>
              </a:ext>
            </a:extLst>
          </p:cNvPr>
          <p:cNvSpPr>
            <a:spLocks noGrp="1"/>
          </p:cNvSpPr>
          <p:nvPr>
            <p:ph type="dt" sz="half" idx="10"/>
          </p:nvPr>
        </p:nvSpPr>
        <p:spPr/>
        <p:txBody>
          <a:bodyPr/>
          <a:lstStyle/>
          <a:p>
            <a:fld id="{3A7CDFF3-8000-4059-8171-56F6A59F39B2}" type="datetime1">
              <a:rPr lang="en-US" smtClean="0"/>
              <a:t>11/12/2024</a:t>
            </a:fld>
            <a:endParaRPr lang="en-US"/>
          </a:p>
        </p:txBody>
      </p:sp>
      <p:sp>
        <p:nvSpPr>
          <p:cNvPr id="6" name="Footer Placeholder 5">
            <a:extLst>
              <a:ext uri="{FF2B5EF4-FFF2-40B4-BE49-F238E27FC236}">
                <a16:creationId xmlns:a16="http://schemas.microsoft.com/office/drawing/2014/main" id="{0DAB3443-37B8-8DCE-C2BF-FDB17DEDE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7636D-639C-AE75-82AA-5D0E049CFD94}"/>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3361366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C281-6212-02B2-E7ED-3D6E26F697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85329C-3B38-2FD2-3D65-2277ECC4AD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71BCE-9895-8CC0-42A2-39EA143B0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C66115-B2B4-D7B2-C872-FE116E375522}"/>
              </a:ext>
            </a:extLst>
          </p:cNvPr>
          <p:cNvSpPr>
            <a:spLocks noGrp="1"/>
          </p:cNvSpPr>
          <p:nvPr>
            <p:ph type="dt" sz="half" idx="10"/>
          </p:nvPr>
        </p:nvSpPr>
        <p:spPr/>
        <p:txBody>
          <a:bodyPr/>
          <a:lstStyle/>
          <a:p>
            <a:fld id="{181C105C-3000-48B7-9B8D-BEC932013D71}" type="datetime1">
              <a:rPr lang="en-US" smtClean="0"/>
              <a:t>11/12/2024</a:t>
            </a:fld>
            <a:endParaRPr lang="en-US"/>
          </a:p>
        </p:txBody>
      </p:sp>
      <p:sp>
        <p:nvSpPr>
          <p:cNvPr id="6" name="Footer Placeholder 5">
            <a:extLst>
              <a:ext uri="{FF2B5EF4-FFF2-40B4-BE49-F238E27FC236}">
                <a16:creationId xmlns:a16="http://schemas.microsoft.com/office/drawing/2014/main" id="{04B70308-9E58-A19A-F87A-969062775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03228-AEE0-2361-EBA3-43F33D1BF543}"/>
              </a:ext>
            </a:extLst>
          </p:cNvPr>
          <p:cNvSpPr>
            <a:spLocks noGrp="1"/>
          </p:cNvSpPr>
          <p:nvPr>
            <p:ph type="sldNum" sz="quarter" idx="12"/>
          </p:nvPr>
        </p:nvSpPr>
        <p:spPr/>
        <p:txBody>
          <a:bodyPr/>
          <a:lstStyle/>
          <a:p>
            <a:fld id="{141BE2B0-177B-4212-BBEE-A844622323CD}" type="slidenum">
              <a:rPr lang="en-US" smtClean="0"/>
              <a:t>‹#›</a:t>
            </a:fld>
            <a:endParaRPr lang="en-US"/>
          </a:p>
        </p:txBody>
      </p:sp>
    </p:spTree>
    <p:extLst>
      <p:ext uri="{BB962C8B-B14F-4D97-AF65-F5344CB8AC3E}">
        <p14:creationId xmlns:p14="http://schemas.microsoft.com/office/powerpoint/2010/main" val="990851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109677-7428-0D2B-C976-09072AF581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8FB6BD-3BEA-47F9-0142-0C5554950F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65092-4B3C-76E6-BF16-91170FC0B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6C9362-5DA9-461B-8A64-EB7AF564D2AC}" type="datetime1">
              <a:rPr lang="en-US" smtClean="0"/>
              <a:t>11/12/2024</a:t>
            </a:fld>
            <a:endParaRPr lang="en-US" dirty="0"/>
          </a:p>
        </p:txBody>
      </p:sp>
      <p:sp>
        <p:nvSpPr>
          <p:cNvPr id="5" name="Footer Placeholder 4">
            <a:extLst>
              <a:ext uri="{FF2B5EF4-FFF2-40B4-BE49-F238E27FC236}">
                <a16:creationId xmlns:a16="http://schemas.microsoft.com/office/drawing/2014/main" id="{658D8412-0DAB-3D9C-DA7E-5E6074ED9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F6015B-929E-C143-4E0F-61DA305BC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1BE2B0-177B-4212-BBEE-A844622323CD}" type="slidenum">
              <a:rPr lang="en-US" smtClean="0"/>
              <a:t>‹#›</a:t>
            </a:fld>
            <a:endParaRPr lang="en-US"/>
          </a:p>
        </p:txBody>
      </p:sp>
    </p:spTree>
    <p:extLst>
      <p:ext uri="{BB962C8B-B14F-4D97-AF65-F5344CB8AC3E}">
        <p14:creationId xmlns:p14="http://schemas.microsoft.com/office/powerpoint/2010/main" val="812623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6" r:id="rId15"/>
    <p:sldLayoutId id="2147483667" r:id="rId16"/>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183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192">
          <p15:clr>
            <a:srgbClr val="F26B43"/>
          </p15:clr>
        </p15:guide>
        <p15:guide id="3" pos="3940">
          <p15:clr>
            <a:srgbClr val="F26B43"/>
          </p15:clr>
        </p15:guide>
        <p15:guide id="4" pos="7488">
          <p15:clr>
            <a:srgbClr val="F26B43"/>
          </p15:clr>
        </p15:guide>
        <p15:guide id="5" orient="horz" pos="2260">
          <p15:clr>
            <a:srgbClr val="F26B43"/>
          </p15:clr>
        </p15:guide>
        <p15:guide id="6" orient="horz" pos="4128">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EEADCF-07F8-9F83-0CE4-00E76D45025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778" t="1443" r="6973" b="23264"/>
          <a:stretch/>
        </p:blipFill>
        <p:spPr>
          <a:xfrm>
            <a:off x="0" y="0"/>
            <a:ext cx="12268198" cy="6858000"/>
          </a:xfrm>
          <a:prstGeom prst="rect">
            <a:avLst/>
          </a:prstGeom>
        </p:spPr>
      </p:pic>
      <p:sp>
        <p:nvSpPr>
          <p:cNvPr id="3" name="Rectangle 2">
            <a:extLst>
              <a:ext uri="{FF2B5EF4-FFF2-40B4-BE49-F238E27FC236}">
                <a16:creationId xmlns:a16="http://schemas.microsoft.com/office/drawing/2014/main" id="{6CEC7510-98F9-57CA-0225-3FD808B37BC4}"/>
              </a:ext>
            </a:extLst>
          </p:cNvPr>
          <p:cNvSpPr/>
          <p:nvPr/>
        </p:nvSpPr>
        <p:spPr>
          <a:xfrm>
            <a:off x="0" y="0"/>
            <a:ext cx="12268198" cy="6858000"/>
          </a:xfrm>
          <a:prstGeom prst="rect">
            <a:avLst/>
          </a:prstGeom>
          <a:gradFill>
            <a:gsLst>
              <a:gs pos="32000">
                <a:srgbClr val="1D5668">
                  <a:alpha val="30000"/>
                </a:srgbClr>
              </a:gs>
              <a:gs pos="59000">
                <a:srgbClr val="1D5668">
                  <a:alpha val="68000"/>
                </a:srgbClr>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6CBC5DB5-F82C-405C-B342-A67069D81ACE}"/>
              </a:ext>
            </a:extLst>
          </p:cNvPr>
          <p:cNvSpPr txBox="1">
            <a:spLocks/>
          </p:cNvSpPr>
          <p:nvPr/>
        </p:nvSpPr>
        <p:spPr>
          <a:xfrm>
            <a:off x="237882" y="1010171"/>
            <a:ext cx="11954117" cy="3334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800"/>
              </a:spcAft>
            </a:pPr>
            <a:r>
              <a:rPr lang="en-US" sz="8600" b="1" dirty="0">
                <a:solidFill>
                  <a:srgbClr val="A4CB76"/>
                </a:solidFill>
                <a:latin typeface="Arial Black" panose="020B0604020202020204" pitchFamily="34" charset="0"/>
                <a:cs typeface="Arial Black" panose="020B0604020202020204" pitchFamily="34" charset="0"/>
              </a:rPr>
              <a:t>“The Path Forward”</a:t>
            </a:r>
          </a:p>
          <a:p>
            <a:pPr>
              <a:lnSpc>
                <a:spcPct val="100000"/>
              </a:lnSpc>
              <a:spcBef>
                <a:spcPts val="0"/>
              </a:spcBef>
            </a:pPr>
            <a:r>
              <a:rPr lang="en-US" sz="3600" b="1" dirty="0">
                <a:solidFill>
                  <a:schemeClr val="bg1"/>
                </a:solidFill>
                <a:latin typeface="Arial Black" panose="020B0604020202020204" pitchFamily="34" charset="0"/>
                <a:cs typeface="Arial Black" panose="020B0604020202020204" pitchFamily="34" charset="0"/>
              </a:rPr>
              <a:t>DeKalb County Water &amp; Sewer </a:t>
            </a:r>
          </a:p>
          <a:p>
            <a:pPr>
              <a:lnSpc>
                <a:spcPct val="100000"/>
              </a:lnSpc>
              <a:spcBef>
                <a:spcPts val="0"/>
              </a:spcBef>
            </a:pPr>
            <a:r>
              <a:rPr lang="en-US" sz="3600" b="1" dirty="0">
                <a:solidFill>
                  <a:schemeClr val="bg1"/>
                </a:solidFill>
                <a:latin typeface="Arial Black" panose="020B0604020202020204" pitchFamily="34" charset="0"/>
                <a:cs typeface="Arial Black" panose="020B0604020202020204" pitchFamily="34" charset="0"/>
              </a:rPr>
              <a:t>Capital Improvement Program (CIP) Funding</a:t>
            </a:r>
          </a:p>
        </p:txBody>
      </p:sp>
      <p:sp>
        <p:nvSpPr>
          <p:cNvPr id="12" name="Rectangle 11">
            <a:extLst>
              <a:ext uri="{FF2B5EF4-FFF2-40B4-BE49-F238E27FC236}">
                <a16:creationId xmlns:a16="http://schemas.microsoft.com/office/drawing/2014/main" id="{0E581422-A358-4E5E-84DF-34D1807CF45F}"/>
              </a:ext>
            </a:extLst>
          </p:cNvPr>
          <p:cNvSpPr/>
          <p:nvPr/>
        </p:nvSpPr>
        <p:spPr>
          <a:xfrm>
            <a:off x="340124" y="2512706"/>
            <a:ext cx="5493117" cy="177942"/>
          </a:xfrm>
          <a:prstGeom prst="rect">
            <a:avLst/>
          </a:prstGeom>
          <a:pattFill prst="wdDnDiag">
            <a:fgClr>
              <a:schemeClr val="bg1"/>
            </a:fgClr>
            <a:bgClr>
              <a:srgbClr val="355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79B3220-03AE-430D-BE29-DCFE63A28710}"/>
              </a:ext>
            </a:extLst>
          </p:cNvPr>
          <p:cNvSpPr txBox="1"/>
          <p:nvPr/>
        </p:nvSpPr>
        <p:spPr>
          <a:xfrm>
            <a:off x="552561" y="6264393"/>
            <a:ext cx="8039935" cy="369332"/>
          </a:xfrm>
          <a:prstGeom prst="rect">
            <a:avLst/>
          </a:prstGeom>
          <a:noFill/>
        </p:spPr>
        <p:txBody>
          <a:bodyPr wrap="square" rtlCol="0">
            <a:spAutoFit/>
          </a:bodyPr>
          <a:lstStyle/>
          <a:p>
            <a:pPr>
              <a:lnSpc>
                <a:spcPct val="90000"/>
              </a:lnSpc>
              <a:spcBef>
                <a:spcPct val="0"/>
              </a:spcBef>
              <a:spcAft>
                <a:spcPts val="600"/>
              </a:spcAft>
            </a:pPr>
            <a:r>
              <a:rPr lang="en-US" sz="2000">
                <a:solidFill>
                  <a:srgbClr val="1D5668"/>
                </a:solidFill>
                <a:latin typeface="Arial" panose="020B0604020202020204" pitchFamily="34" charset="0"/>
                <a:cs typeface="Arial" panose="020B0604020202020204" pitchFamily="34" charset="0"/>
              </a:rPr>
              <a:t>Picture: Scott Candler Plant - main building entrance</a:t>
            </a:r>
          </a:p>
        </p:txBody>
      </p:sp>
      <p:pic>
        <p:nvPicPr>
          <p:cNvPr id="5" name="Picture 4" descr="Graphical user interface&#10;&#10;Description automatically generated">
            <a:extLst>
              <a:ext uri="{FF2B5EF4-FFF2-40B4-BE49-F238E27FC236}">
                <a16:creationId xmlns:a16="http://schemas.microsoft.com/office/drawing/2014/main" id="{D007C364-4BEC-062D-FD18-C4A5C0AEDA0C}"/>
              </a:ext>
            </a:extLst>
          </p:cNvPr>
          <p:cNvPicPr>
            <a:picLocks noChangeAspect="1"/>
          </p:cNvPicPr>
          <p:nvPr/>
        </p:nvPicPr>
        <p:blipFill rotWithShape="1">
          <a:blip r:embed="rId4"/>
          <a:srcRect l="59092" t="15401" b="14753"/>
          <a:stretch/>
        </p:blipFill>
        <p:spPr>
          <a:xfrm>
            <a:off x="10114384" y="5449329"/>
            <a:ext cx="1795392" cy="1062681"/>
          </a:xfrm>
          <a:prstGeom prst="rect">
            <a:avLst/>
          </a:prstGeom>
        </p:spPr>
      </p:pic>
      <p:pic>
        <p:nvPicPr>
          <p:cNvPr id="8" name="Picture 7">
            <a:extLst>
              <a:ext uri="{FF2B5EF4-FFF2-40B4-BE49-F238E27FC236}">
                <a16:creationId xmlns:a16="http://schemas.microsoft.com/office/drawing/2014/main" id="{658128CF-1E97-C85F-703E-52E6D6099B20}"/>
              </a:ext>
            </a:extLst>
          </p:cNvPr>
          <p:cNvPicPr>
            <a:picLocks noChangeAspect="1"/>
          </p:cNvPicPr>
          <p:nvPr/>
        </p:nvPicPr>
        <p:blipFill>
          <a:blip r:embed="rId5"/>
          <a:stretch>
            <a:fillRect/>
          </a:stretch>
        </p:blipFill>
        <p:spPr>
          <a:xfrm>
            <a:off x="8797925" y="5401999"/>
            <a:ext cx="1091986" cy="1062681"/>
          </a:xfrm>
          <a:prstGeom prst="rect">
            <a:avLst/>
          </a:prstGeom>
        </p:spPr>
      </p:pic>
      <p:sp>
        <p:nvSpPr>
          <p:cNvPr id="2" name="Title 1">
            <a:extLst>
              <a:ext uri="{FF2B5EF4-FFF2-40B4-BE49-F238E27FC236}">
                <a16:creationId xmlns:a16="http://schemas.microsoft.com/office/drawing/2014/main" id="{9D230DC4-C65D-119F-E99C-453E0FFBA2A0}"/>
              </a:ext>
            </a:extLst>
          </p:cNvPr>
          <p:cNvSpPr txBox="1">
            <a:spLocks/>
          </p:cNvSpPr>
          <p:nvPr/>
        </p:nvSpPr>
        <p:spPr>
          <a:xfrm>
            <a:off x="552561" y="5675187"/>
            <a:ext cx="6771970" cy="699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a:solidFill>
                  <a:srgbClr val="1D5668"/>
                </a:solidFill>
                <a:latin typeface="Arial" panose="020B0604020202020204" pitchFamily="34" charset="0"/>
                <a:ea typeface="+mn-ea"/>
                <a:cs typeface="Arial" panose="020B0604020202020204" pitchFamily="34" charset="0"/>
              </a:rPr>
              <a:t>November 12, 2024 Townhall Meeting</a:t>
            </a:r>
          </a:p>
        </p:txBody>
      </p:sp>
    </p:spTree>
    <p:extLst>
      <p:ext uri="{BB962C8B-B14F-4D97-AF65-F5344CB8AC3E}">
        <p14:creationId xmlns:p14="http://schemas.microsoft.com/office/powerpoint/2010/main" val="392523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83CDC-E462-0AD2-627B-5036E6C6EC1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A4FF4B7-571B-4644-44B8-60C875771F39}"/>
              </a:ext>
            </a:extLst>
          </p:cNvPr>
          <p:cNvGrpSpPr/>
          <p:nvPr/>
        </p:nvGrpSpPr>
        <p:grpSpPr>
          <a:xfrm>
            <a:off x="156416" y="1018168"/>
            <a:ext cx="11858217" cy="2476790"/>
            <a:chOff x="166891" y="1358566"/>
            <a:chExt cx="11858217" cy="2476790"/>
          </a:xfrm>
        </p:grpSpPr>
        <p:pic>
          <p:nvPicPr>
            <p:cNvPr id="7" name="Picture 6">
              <a:extLst>
                <a:ext uri="{FF2B5EF4-FFF2-40B4-BE49-F238E27FC236}">
                  <a16:creationId xmlns:a16="http://schemas.microsoft.com/office/drawing/2014/main" id="{6F9C9ABF-A0FB-27F0-BFAA-38EA4216E616}"/>
                </a:ext>
              </a:extLst>
            </p:cNvPr>
            <p:cNvPicPr>
              <a:picLocks noChangeAspect="1"/>
            </p:cNvPicPr>
            <p:nvPr/>
          </p:nvPicPr>
          <p:blipFill>
            <a:blip r:embed="rId3"/>
            <a:stretch>
              <a:fillRect/>
            </a:stretch>
          </p:blipFill>
          <p:spPr>
            <a:xfrm>
              <a:off x="166891" y="1358566"/>
              <a:ext cx="11858217" cy="2476790"/>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A2CFA22A-312D-62AF-A7AA-1B3890255B3F}"/>
                </a:ext>
              </a:extLst>
            </p:cNvPr>
            <p:cNvSpPr/>
            <p:nvPr/>
          </p:nvSpPr>
          <p:spPr>
            <a:xfrm>
              <a:off x="238123" y="1358566"/>
              <a:ext cx="4210052" cy="394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26821FCE-8AF8-1C43-ED26-47CC0114183E}"/>
              </a:ext>
            </a:extLst>
          </p:cNvPr>
          <p:cNvSpPr txBox="1">
            <a:spLocks/>
          </p:cNvSpPr>
          <p:nvPr/>
        </p:nvSpPr>
        <p:spPr>
          <a:xfrm>
            <a:off x="304798" y="341274"/>
            <a:ext cx="7181851" cy="7164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1D5668"/>
                </a:solidFill>
                <a:latin typeface="Arial Black" panose="020B0604020202020204" pitchFamily="34" charset="0"/>
                <a:cs typeface="Arial Black" panose="020B0604020202020204" pitchFamily="34" charset="0"/>
              </a:rPr>
              <a:t>Water Distribution System</a:t>
            </a:r>
          </a:p>
        </p:txBody>
      </p:sp>
      <p:sp>
        <p:nvSpPr>
          <p:cNvPr id="2" name="Rectangle 1">
            <a:extLst>
              <a:ext uri="{FF2B5EF4-FFF2-40B4-BE49-F238E27FC236}">
                <a16:creationId xmlns:a16="http://schemas.microsoft.com/office/drawing/2014/main" id="{2C34D168-39C1-0892-242D-520CF7770038}"/>
              </a:ext>
            </a:extLst>
          </p:cNvPr>
          <p:cNvSpPr/>
          <p:nvPr/>
        </p:nvSpPr>
        <p:spPr>
          <a:xfrm>
            <a:off x="5498432" y="1548420"/>
            <a:ext cx="2445418" cy="1605093"/>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A15D39-4B5D-EE47-ACF3-1E01FC853EE2}"/>
              </a:ext>
            </a:extLst>
          </p:cNvPr>
          <p:cNvSpPr txBox="1">
            <a:spLocks/>
          </p:cNvSpPr>
          <p:nvPr/>
        </p:nvSpPr>
        <p:spPr>
          <a:xfrm>
            <a:off x="304798" y="3604733"/>
            <a:ext cx="11339185" cy="27390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0"/>
              </a:spcBef>
              <a:spcAft>
                <a:spcPts val="1800"/>
              </a:spcAft>
              <a:buClr>
                <a:srgbClr val="A4CB76"/>
              </a:buClr>
              <a:buFont typeface="System Font Regular"/>
              <a:buChar char="‣"/>
            </a:pPr>
            <a:r>
              <a:rPr lang="en-US" sz="2600" dirty="0">
                <a:solidFill>
                  <a:srgbClr val="1D5668"/>
                </a:solidFill>
                <a:latin typeface="Arial" panose="020B0604020202020204" pitchFamily="34" charset="0"/>
                <a:cs typeface="Arial" panose="020B0604020202020204" pitchFamily="34" charset="0"/>
              </a:rPr>
              <a:t>21 tanks improvements - 16 in system and 5 at plant</a:t>
            </a:r>
          </a:p>
          <a:p>
            <a:pPr marL="228600" lvl="1">
              <a:spcBef>
                <a:spcPts val="0"/>
              </a:spcBef>
              <a:spcAft>
                <a:spcPts val="1800"/>
              </a:spcAft>
              <a:buClr>
                <a:srgbClr val="A4CB76"/>
              </a:buClr>
              <a:buFont typeface="System Font Regular"/>
              <a:buChar char="‣"/>
            </a:pPr>
            <a:r>
              <a:rPr lang="en-US" sz="2600" dirty="0">
                <a:solidFill>
                  <a:srgbClr val="1D5668"/>
                </a:solidFill>
                <a:latin typeface="Arial" panose="020B0604020202020204" pitchFamily="34" charset="0"/>
                <a:cs typeface="Arial" panose="020B0604020202020204" pitchFamily="34" charset="0"/>
              </a:rPr>
              <a:t>~3,000 miles of water pipe ranging from 1.5- to 54-inch diameter (annual replacement for asbestos cement pipe)</a:t>
            </a:r>
          </a:p>
          <a:p>
            <a:pPr marL="228600" lvl="1">
              <a:spcBef>
                <a:spcPts val="0"/>
              </a:spcBef>
              <a:spcAft>
                <a:spcPts val="1800"/>
              </a:spcAft>
              <a:buClr>
                <a:srgbClr val="A4CB76"/>
              </a:buClr>
              <a:buFont typeface="System Font Regular"/>
              <a:buChar char="‣"/>
            </a:pPr>
            <a:r>
              <a:rPr lang="en-US" sz="2600" dirty="0">
                <a:solidFill>
                  <a:srgbClr val="1D5668"/>
                </a:solidFill>
                <a:latin typeface="Arial" panose="020B0604020202020204" pitchFamily="34" charset="0"/>
                <a:cs typeface="Arial" panose="020B0604020202020204" pitchFamily="34" charset="0"/>
              </a:rPr>
              <a:t>Address prestressed concrete issues. E.g. McLendon Road 42” diameter failure in Feb/April 2024</a:t>
            </a:r>
          </a:p>
          <a:p>
            <a:pPr marL="228600" lvl="1">
              <a:spcBef>
                <a:spcPts val="0"/>
              </a:spcBef>
              <a:spcAft>
                <a:spcPts val="1800"/>
              </a:spcAft>
              <a:buClr>
                <a:srgbClr val="A4CB76"/>
              </a:buClr>
              <a:buFont typeface="System Font Regular"/>
              <a:buChar char="‣"/>
            </a:pPr>
            <a:r>
              <a:rPr lang="en-US" sz="2600" dirty="0">
                <a:solidFill>
                  <a:srgbClr val="1D5668"/>
                </a:solidFill>
                <a:latin typeface="Arial" panose="020B0604020202020204" pitchFamily="34" charset="0"/>
                <a:cs typeface="Arial" panose="020B0604020202020204" pitchFamily="34" charset="0"/>
              </a:rPr>
              <a:t>Create first transmission main addition in 50 years</a:t>
            </a:r>
          </a:p>
        </p:txBody>
      </p:sp>
      <p:sp>
        <p:nvSpPr>
          <p:cNvPr id="5" name="Rectangle 4">
            <a:extLst>
              <a:ext uri="{FF2B5EF4-FFF2-40B4-BE49-F238E27FC236}">
                <a16:creationId xmlns:a16="http://schemas.microsoft.com/office/drawing/2014/main" id="{FF7258EE-0D12-9516-F5C3-613A2A250212}"/>
              </a:ext>
            </a:extLst>
          </p:cNvPr>
          <p:cNvSpPr/>
          <p:nvPr/>
        </p:nvSpPr>
        <p:spPr>
          <a:xfrm>
            <a:off x="6295666" y="1676396"/>
            <a:ext cx="1518722" cy="618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766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05AD2-EC3A-2060-0ED3-9A636641B1B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7444CC3-0049-518F-A5EE-27F09F3EA1D9}"/>
              </a:ext>
            </a:extLst>
          </p:cNvPr>
          <p:cNvSpPr txBox="1">
            <a:spLocks/>
          </p:cNvSpPr>
          <p:nvPr/>
        </p:nvSpPr>
        <p:spPr>
          <a:xfrm>
            <a:off x="8295054" y="5006934"/>
            <a:ext cx="3558608" cy="1144929"/>
          </a:xfrm>
          <a:prstGeom prst="rect">
            <a:avLst/>
          </a:prstGeom>
        </p:spPr>
        <p:txBody>
          <a:bodyPr anchor="t">
            <a:spAutoFit/>
          </a:bodyPr>
          <a:lstStyle>
            <a:defPPr>
              <a:defRPr lang="en-US"/>
            </a:defPPr>
            <a:lvl1pPr>
              <a:lnSpc>
                <a:spcPct val="90000"/>
              </a:lnSpc>
              <a:spcBef>
                <a:spcPct val="0"/>
              </a:spcBef>
              <a:buNone/>
              <a:defRPr sz="2000" b="1">
                <a:solidFill>
                  <a:srgbClr val="1D5668"/>
                </a:solidFill>
                <a:latin typeface="Arial" panose="020B0604020202020204" pitchFamily="34" charset="0"/>
                <a:ea typeface="+mj-ea"/>
                <a:cs typeface="Arial" panose="020B0604020202020204" pitchFamily="34" charset="0"/>
              </a:defRPr>
            </a:lvl1pPr>
          </a:lstStyle>
          <a:p>
            <a:pPr algn="ctr"/>
            <a:r>
              <a:rPr lang="en-US" sz="1900"/>
              <a:t>McLendon Road</a:t>
            </a:r>
          </a:p>
          <a:p>
            <a:pPr algn="ctr"/>
            <a:r>
              <a:rPr lang="en-US" sz="1900"/>
              <a:t>42”diameter</a:t>
            </a:r>
          </a:p>
          <a:p>
            <a:pPr algn="ctr"/>
            <a:r>
              <a:rPr lang="en-US" sz="1900"/>
              <a:t>Feb/April 2024</a:t>
            </a:r>
          </a:p>
          <a:p>
            <a:pPr algn="ctr"/>
            <a:r>
              <a:rPr lang="en-US" sz="1900"/>
              <a:t>Prestressed Concrete</a:t>
            </a:r>
          </a:p>
        </p:txBody>
      </p:sp>
      <p:pic>
        <p:nvPicPr>
          <p:cNvPr id="13" name="Picture 12">
            <a:extLst>
              <a:ext uri="{FF2B5EF4-FFF2-40B4-BE49-F238E27FC236}">
                <a16:creationId xmlns:a16="http://schemas.microsoft.com/office/drawing/2014/main" id="{8CB1F47E-603C-D35E-B0F4-B60E64DD576C}"/>
              </a:ext>
            </a:extLst>
          </p:cNvPr>
          <p:cNvPicPr>
            <a:picLocks noChangeAspect="1"/>
          </p:cNvPicPr>
          <p:nvPr/>
        </p:nvPicPr>
        <p:blipFill>
          <a:blip r:embed="rId2"/>
          <a:stretch>
            <a:fillRect/>
          </a:stretch>
        </p:blipFill>
        <p:spPr>
          <a:xfrm>
            <a:off x="7086600" y="81413"/>
            <a:ext cx="4895196" cy="485683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C54871F1-3B31-D4DD-0ECC-2C754CA3F00D}"/>
              </a:ext>
            </a:extLst>
          </p:cNvPr>
          <p:cNvSpPr txBox="1">
            <a:spLocks/>
          </p:cNvSpPr>
          <p:nvPr/>
        </p:nvSpPr>
        <p:spPr>
          <a:xfrm>
            <a:off x="-63548" y="192817"/>
            <a:ext cx="3949748" cy="1086359"/>
          </a:xfrm>
          <a:prstGeom prst="rect">
            <a:avLst/>
          </a:prstGeom>
        </p:spPr>
        <p:txBody>
          <a:bodyPr/>
          <a:lstStyle>
            <a:defPPr>
              <a:defRPr lang="en-US"/>
            </a:defPPr>
            <a:lvl1pPr>
              <a:lnSpc>
                <a:spcPct val="90000"/>
              </a:lnSpc>
              <a:spcBef>
                <a:spcPct val="0"/>
              </a:spcBef>
              <a:buNone/>
              <a:defRPr sz="4000" b="1">
                <a:solidFill>
                  <a:srgbClr val="1D5668"/>
                </a:solidFill>
                <a:latin typeface="Arial Black" panose="020B0604020202020204" pitchFamily="34" charset="0"/>
                <a:ea typeface="+mj-ea"/>
                <a:cs typeface="Arial Black" panose="020B0604020202020204" pitchFamily="34" charset="0"/>
              </a:defRPr>
            </a:lvl1pPr>
          </a:lstStyle>
          <a:p>
            <a:pPr algn="ctr"/>
            <a:r>
              <a:rPr lang="en-US" sz="3800"/>
              <a:t>Aging Transmission Mains</a:t>
            </a:r>
          </a:p>
        </p:txBody>
      </p:sp>
      <p:sp>
        <p:nvSpPr>
          <p:cNvPr id="3" name="TextBox 2">
            <a:extLst>
              <a:ext uri="{FF2B5EF4-FFF2-40B4-BE49-F238E27FC236}">
                <a16:creationId xmlns:a16="http://schemas.microsoft.com/office/drawing/2014/main" id="{E6F4A3AD-7AD8-D4B7-C10C-F56BE7BD3AEE}"/>
              </a:ext>
            </a:extLst>
          </p:cNvPr>
          <p:cNvSpPr txBox="1"/>
          <p:nvPr/>
        </p:nvSpPr>
        <p:spPr>
          <a:xfrm>
            <a:off x="3886200" y="164129"/>
            <a:ext cx="5168948" cy="923330"/>
          </a:xfrm>
          <a:prstGeom prst="rect">
            <a:avLst/>
          </a:prstGeom>
          <a:solidFill>
            <a:srgbClr val="FFFF00"/>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solidFill>
                  <a:schemeClr val="tx1"/>
                </a:solidFill>
              </a:rPr>
              <a:t>Both the Buford Highway pipeline that failed in 2019 and the McLendon that failed in 2024 carry about 35% of the flow in the system.</a:t>
            </a:r>
            <a:endParaRPr lang="en-US" dirty="0">
              <a:solidFill>
                <a:schemeClr val="tx1"/>
              </a:solidFill>
            </a:endParaRPr>
          </a:p>
        </p:txBody>
      </p:sp>
      <p:pic>
        <p:nvPicPr>
          <p:cNvPr id="4" name="Picture 3">
            <a:extLst>
              <a:ext uri="{FF2B5EF4-FFF2-40B4-BE49-F238E27FC236}">
                <a16:creationId xmlns:a16="http://schemas.microsoft.com/office/drawing/2014/main" id="{F6D86260-5BAD-7DA8-DA80-5D01E67F2C4B}"/>
              </a:ext>
            </a:extLst>
          </p:cNvPr>
          <p:cNvPicPr>
            <a:picLocks noChangeAspect="1"/>
          </p:cNvPicPr>
          <p:nvPr/>
        </p:nvPicPr>
        <p:blipFill rotWithShape="1">
          <a:blip r:embed="rId3"/>
          <a:srcRect l="10931" b="19057"/>
          <a:stretch/>
        </p:blipFill>
        <p:spPr>
          <a:xfrm>
            <a:off x="90981" y="1840230"/>
            <a:ext cx="3373783" cy="3898480"/>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C4371F39-27D0-2DB4-01A9-08AB0895FB58}"/>
              </a:ext>
            </a:extLst>
          </p:cNvPr>
          <p:cNvSpPr txBox="1">
            <a:spLocks/>
          </p:cNvSpPr>
          <p:nvPr/>
        </p:nvSpPr>
        <p:spPr>
          <a:xfrm>
            <a:off x="90981" y="5763385"/>
            <a:ext cx="3464764" cy="881780"/>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00" b="1">
                <a:solidFill>
                  <a:srgbClr val="1D5668"/>
                </a:solidFill>
                <a:latin typeface="Arial" panose="020B0604020202020204" pitchFamily="34" charset="0"/>
                <a:cs typeface="Arial" panose="020B0604020202020204" pitchFamily="34" charset="0"/>
              </a:rPr>
              <a:t>Celia Way</a:t>
            </a:r>
          </a:p>
          <a:p>
            <a:pPr algn="ctr"/>
            <a:r>
              <a:rPr lang="en-US" sz="1900" b="1">
                <a:solidFill>
                  <a:srgbClr val="1D5668"/>
                </a:solidFill>
                <a:latin typeface="Arial" panose="020B0604020202020204" pitchFamily="34" charset="0"/>
                <a:cs typeface="Arial" panose="020B0604020202020204" pitchFamily="34" charset="0"/>
              </a:rPr>
              <a:t>January 2023</a:t>
            </a:r>
          </a:p>
          <a:p>
            <a:pPr algn="ctr"/>
            <a:r>
              <a:rPr lang="en-US" sz="1900" b="1">
                <a:solidFill>
                  <a:srgbClr val="1D5668"/>
                </a:solidFill>
                <a:latin typeface="Arial" panose="020B0604020202020204" pitchFamily="34" charset="0"/>
                <a:cs typeface="Arial" panose="020B0604020202020204" pitchFamily="34" charset="0"/>
              </a:rPr>
              <a:t>Prestressed Concrete</a:t>
            </a:r>
          </a:p>
        </p:txBody>
      </p:sp>
      <p:pic>
        <p:nvPicPr>
          <p:cNvPr id="9" name="Picture 8">
            <a:extLst>
              <a:ext uri="{FF2B5EF4-FFF2-40B4-BE49-F238E27FC236}">
                <a16:creationId xmlns:a16="http://schemas.microsoft.com/office/drawing/2014/main" id="{BEA27E1C-5049-5EE3-26D2-B93EAEB5A667}"/>
              </a:ext>
            </a:extLst>
          </p:cNvPr>
          <p:cNvPicPr>
            <a:picLocks noChangeAspect="1"/>
          </p:cNvPicPr>
          <p:nvPr/>
        </p:nvPicPr>
        <p:blipFill>
          <a:blip r:embed="rId4"/>
          <a:stretch>
            <a:fillRect/>
          </a:stretch>
        </p:blipFill>
        <p:spPr>
          <a:xfrm>
            <a:off x="3268482" y="2626426"/>
            <a:ext cx="4646527" cy="3630371"/>
          </a:xfrm>
          <a:prstGeom prst="rect">
            <a:avLst/>
          </a:prstGeom>
          <a:ln>
            <a:noFill/>
          </a:ln>
          <a:effectLst>
            <a:outerShdw blurRad="190500" algn="tl" rotWithShape="0">
              <a:srgbClr val="000000">
                <a:alpha val="70000"/>
              </a:srgbClr>
            </a:outerShdw>
          </a:effectLst>
        </p:spPr>
      </p:pic>
      <p:sp>
        <p:nvSpPr>
          <p:cNvPr id="10" name="Title 1">
            <a:extLst>
              <a:ext uri="{FF2B5EF4-FFF2-40B4-BE49-F238E27FC236}">
                <a16:creationId xmlns:a16="http://schemas.microsoft.com/office/drawing/2014/main" id="{C8D8B901-6DFE-3224-B3DE-1DF525EA3F87}"/>
              </a:ext>
            </a:extLst>
          </p:cNvPr>
          <p:cNvSpPr txBox="1">
            <a:spLocks/>
          </p:cNvSpPr>
          <p:nvPr/>
        </p:nvSpPr>
        <p:spPr>
          <a:xfrm>
            <a:off x="3268482" y="2007795"/>
            <a:ext cx="3812442" cy="618631"/>
          </a:xfrm>
          <a:prstGeom prst="rect">
            <a:avLst/>
          </a:prstGeom>
        </p:spPr>
        <p:txBody>
          <a:bodyPr anchor="t">
            <a:spAutoFit/>
          </a:bodyPr>
          <a:lstStyle>
            <a:defPPr>
              <a:defRPr lang="en-US"/>
            </a:defPPr>
            <a:lvl1pPr algn="ctr">
              <a:lnSpc>
                <a:spcPct val="90000"/>
              </a:lnSpc>
              <a:spcBef>
                <a:spcPct val="0"/>
              </a:spcBef>
              <a:buNone/>
              <a:defRPr sz="1900" b="1">
                <a:solidFill>
                  <a:srgbClr val="1D5668"/>
                </a:solidFill>
                <a:latin typeface="Arial" panose="020B0604020202020204" pitchFamily="34" charset="0"/>
                <a:ea typeface="+mj-ea"/>
                <a:cs typeface="Arial" panose="020B0604020202020204" pitchFamily="34" charset="0"/>
              </a:defRPr>
            </a:lvl1pPr>
          </a:lstStyle>
          <a:p>
            <a:r>
              <a:rPr lang="en-US" dirty="0"/>
              <a:t>Buford Highway – 2019</a:t>
            </a:r>
          </a:p>
          <a:p>
            <a:r>
              <a:rPr lang="en-US" dirty="0"/>
              <a:t>Ductile Iron</a:t>
            </a:r>
          </a:p>
        </p:txBody>
      </p:sp>
    </p:spTree>
    <p:extLst>
      <p:ext uri="{BB962C8B-B14F-4D97-AF65-F5344CB8AC3E}">
        <p14:creationId xmlns:p14="http://schemas.microsoft.com/office/powerpoint/2010/main" val="173521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9A844-9426-BB82-D487-F15CAA92F914}"/>
              </a:ext>
            </a:extLst>
          </p:cNvPr>
          <p:cNvPicPr>
            <a:picLocks noChangeAspect="1"/>
          </p:cNvPicPr>
          <p:nvPr/>
        </p:nvPicPr>
        <p:blipFill>
          <a:blip r:embed="rId2"/>
          <a:srcRect t="1162" b="1162"/>
          <a:stretch/>
        </p:blipFill>
        <p:spPr>
          <a:xfrm>
            <a:off x="4453321" y="-73888"/>
            <a:ext cx="6454827" cy="8159242"/>
          </a:xfrm>
          <a:prstGeom prst="rect">
            <a:avLst/>
          </a:prstGeom>
        </p:spPr>
      </p:pic>
      <p:sp>
        <p:nvSpPr>
          <p:cNvPr id="3" name="TextBox 2">
            <a:extLst>
              <a:ext uri="{FF2B5EF4-FFF2-40B4-BE49-F238E27FC236}">
                <a16:creationId xmlns:a16="http://schemas.microsoft.com/office/drawing/2014/main" id="{8DB32252-47AA-C6AC-551A-63F1F2240D9A}"/>
              </a:ext>
            </a:extLst>
          </p:cNvPr>
          <p:cNvSpPr txBox="1"/>
          <p:nvPr/>
        </p:nvSpPr>
        <p:spPr>
          <a:xfrm>
            <a:off x="9397054" y="1928050"/>
            <a:ext cx="2878072" cy="2246769"/>
          </a:xfrm>
          <a:prstGeom prst="rect">
            <a:avLst/>
          </a:prstGeom>
          <a:noFill/>
        </p:spPr>
        <p:txBody>
          <a:bodyPr wrap="square" rtlCol="0">
            <a:spAutoFit/>
          </a:bodyPr>
          <a:lstStyle/>
          <a:p>
            <a:r>
              <a:rPr lang="en-US" sz="2000" b="1" dirty="0"/>
              <a:t>Nearly 60% of the County’s water passes through these 5 pipes and 98% of the water supplying customers south of Hwy 78</a:t>
            </a:r>
          </a:p>
        </p:txBody>
      </p:sp>
      <p:sp>
        <p:nvSpPr>
          <p:cNvPr id="4" name="TextBox 3">
            <a:extLst>
              <a:ext uri="{FF2B5EF4-FFF2-40B4-BE49-F238E27FC236}">
                <a16:creationId xmlns:a16="http://schemas.microsoft.com/office/drawing/2014/main" id="{43A11B33-F08C-3104-D29F-08794BB4B231}"/>
              </a:ext>
            </a:extLst>
          </p:cNvPr>
          <p:cNvSpPr txBox="1"/>
          <p:nvPr/>
        </p:nvSpPr>
        <p:spPr>
          <a:xfrm>
            <a:off x="86436" y="852028"/>
            <a:ext cx="3543455" cy="1200329"/>
          </a:xfrm>
          <a:prstGeom prst="rect">
            <a:avLst/>
          </a:prstGeom>
          <a:noFill/>
        </p:spPr>
        <p:txBody>
          <a:bodyPr wrap="square" rtlCol="0">
            <a:spAutoFit/>
          </a:bodyPr>
          <a:lstStyle/>
          <a:p>
            <a:r>
              <a:rPr lang="en-US" sz="2400" b="1" dirty="0"/>
              <a:t>Nearly 85% of the County’s water passes through these 4 pipes </a:t>
            </a:r>
          </a:p>
        </p:txBody>
      </p:sp>
      <p:cxnSp>
        <p:nvCxnSpPr>
          <p:cNvPr id="5" name="Straight Arrow Connector 4">
            <a:extLst>
              <a:ext uri="{FF2B5EF4-FFF2-40B4-BE49-F238E27FC236}">
                <a16:creationId xmlns:a16="http://schemas.microsoft.com/office/drawing/2014/main" id="{C6D6BF1A-8A63-8077-98C9-D9AB324D16E7}"/>
              </a:ext>
            </a:extLst>
          </p:cNvPr>
          <p:cNvCxnSpPr>
            <a:cxnSpLocks/>
            <a:stCxn id="3" idx="1"/>
            <a:endCxn id="7" idx="6"/>
          </p:cNvCxnSpPr>
          <p:nvPr/>
        </p:nvCxnSpPr>
        <p:spPr>
          <a:xfrm flipH="1">
            <a:off x="7758545" y="3051435"/>
            <a:ext cx="1638509" cy="7582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512587C-AB27-62FE-94AE-DE6AF3B1BFF7}"/>
              </a:ext>
            </a:extLst>
          </p:cNvPr>
          <p:cNvCxnSpPr>
            <a:cxnSpLocks/>
            <a:endCxn id="8" idx="2"/>
          </p:cNvCxnSpPr>
          <p:nvPr/>
        </p:nvCxnSpPr>
        <p:spPr>
          <a:xfrm>
            <a:off x="3519059" y="1484164"/>
            <a:ext cx="1802149" cy="305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A66E987-ECBC-3F3B-6715-79A822AB83CA}"/>
              </a:ext>
            </a:extLst>
          </p:cNvPr>
          <p:cNvSpPr/>
          <p:nvPr/>
        </p:nvSpPr>
        <p:spPr>
          <a:xfrm>
            <a:off x="5264727" y="3444620"/>
            <a:ext cx="2493818" cy="73019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8" name="Oval 7">
            <a:extLst>
              <a:ext uri="{FF2B5EF4-FFF2-40B4-BE49-F238E27FC236}">
                <a16:creationId xmlns:a16="http://schemas.microsoft.com/office/drawing/2014/main" id="{99EF060C-5F65-19C9-E98C-F99F14EA2115}"/>
              </a:ext>
            </a:extLst>
          </p:cNvPr>
          <p:cNvSpPr/>
          <p:nvPr/>
        </p:nvSpPr>
        <p:spPr>
          <a:xfrm>
            <a:off x="5321208" y="1424887"/>
            <a:ext cx="1327919" cy="73019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9" name="TextBox 8">
            <a:extLst>
              <a:ext uri="{FF2B5EF4-FFF2-40B4-BE49-F238E27FC236}">
                <a16:creationId xmlns:a16="http://schemas.microsoft.com/office/drawing/2014/main" id="{728B86A0-BBF6-D000-39AD-8458CF694FBC}"/>
              </a:ext>
            </a:extLst>
          </p:cNvPr>
          <p:cNvSpPr txBox="1"/>
          <p:nvPr/>
        </p:nvSpPr>
        <p:spPr>
          <a:xfrm>
            <a:off x="252664" y="3348040"/>
            <a:ext cx="4108790" cy="3477875"/>
          </a:xfrm>
          <a:prstGeom prst="rect">
            <a:avLst/>
          </a:prstGeom>
          <a:noFill/>
        </p:spPr>
        <p:txBody>
          <a:bodyPr wrap="square" rtlCol="0">
            <a:spAutoFit/>
          </a:bodyPr>
          <a:lstStyle/>
          <a:p>
            <a:r>
              <a:rPr lang="en-US" sz="4400" b="1" dirty="0">
                <a:solidFill>
                  <a:srgbClr val="1D5668"/>
                </a:solidFill>
              </a:rPr>
              <a:t>DeKalb has not built a transmission main in 50 years.</a:t>
            </a:r>
          </a:p>
        </p:txBody>
      </p:sp>
    </p:spTree>
    <p:extLst>
      <p:ext uri="{BB962C8B-B14F-4D97-AF65-F5344CB8AC3E}">
        <p14:creationId xmlns:p14="http://schemas.microsoft.com/office/powerpoint/2010/main" val="1350258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EF2323-43AB-A199-D78C-53E959E94405}"/>
              </a:ext>
            </a:extLst>
          </p:cNvPr>
          <p:cNvPicPr>
            <a:picLocks noChangeAspect="1"/>
          </p:cNvPicPr>
          <p:nvPr/>
        </p:nvPicPr>
        <p:blipFill>
          <a:blip r:embed="rId3"/>
          <a:stretch>
            <a:fillRect/>
          </a:stretch>
        </p:blipFill>
        <p:spPr>
          <a:xfrm>
            <a:off x="228069" y="1185111"/>
            <a:ext cx="11055737" cy="1884186"/>
          </a:xfrm>
          <a:prstGeom prst="rect">
            <a:avLst/>
          </a:prstGeom>
          <a:ln>
            <a:noFill/>
          </a:ln>
          <a:effectLst>
            <a:outerShdw blurRad="190500" algn="tl" rotWithShape="0">
              <a:srgbClr val="000000">
                <a:alpha val="70000"/>
              </a:srgbClr>
            </a:outerShdw>
          </a:effectLst>
        </p:spPr>
      </p:pic>
      <p:sp>
        <p:nvSpPr>
          <p:cNvPr id="4" name="Title 1">
            <a:extLst>
              <a:ext uri="{FF2B5EF4-FFF2-40B4-BE49-F238E27FC236}">
                <a16:creationId xmlns:a16="http://schemas.microsoft.com/office/drawing/2014/main" id="{23919B13-B944-6546-A31D-869F304F9CA1}"/>
              </a:ext>
            </a:extLst>
          </p:cNvPr>
          <p:cNvSpPr txBox="1">
            <a:spLocks/>
          </p:cNvSpPr>
          <p:nvPr/>
        </p:nvSpPr>
        <p:spPr>
          <a:xfrm>
            <a:off x="304798" y="341274"/>
            <a:ext cx="8732876" cy="7164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1D5668"/>
                </a:solidFill>
                <a:latin typeface="Arial Black" panose="020B0604020202020204" pitchFamily="34" charset="0"/>
                <a:cs typeface="Arial Black" panose="020B0604020202020204" pitchFamily="34" charset="0"/>
              </a:rPr>
              <a:t>Wastewater System Overview</a:t>
            </a:r>
          </a:p>
        </p:txBody>
      </p:sp>
      <p:sp>
        <p:nvSpPr>
          <p:cNvPr id="2" name="Rectangle 1">
            <a:extLst>
              <a:ext uri="{FF2B5EF4-FFF2-40B4-BE49-F238E27FC236}">
                <a16:creationId xmlns:a16="http://schemas.microsoft.com/office/drawing/2014/main" id="{4B311E8C-3F9D-1846-1A55-7475CE02228B}"/>
              </a:ext>
            </a:extLst>
          </p:cNvPr>
          <p:cNvSpPr/>
          <p:nvPr/>
        </p:nvSpPr>
        <p:spPr>
          <a:xfrm>
            <a:off x="4578206" y="1657250"/>
            <a:ext cx="2594119" cy="1412047"/>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CACAA02C-2413-7013-69D0-22D75A064FB2}"/>
              </a:ext>
            </a:extLst>
          </p:cNvPr>
          <p:cNvSpPr txBox="1">
            <a:spLocks/>
          </p:cNvSpPr>
          <p:nvPr/>
        </p:nvSpPr>
        <p:spPr>
          <a:xfrm>
            <a:off x="552449" y="3429000"/>
            <a:ext cx="10896601" cy="16765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1800"/>
              </a:spcAft>
              <a:buClr>
                <a:srgbClr val="A4CB76"/>
              </a:buClr>
              <a:buNone/>
            </a:pPr>
            <a:r>
              <a:rPr lang="en-US" sz="2600" b="1">
                <a:solidFill>
                  <a:srgbClr val="1D5668"/>
                </a:solidFill>
                <a:latin typeface="Arial"/>
                <a:cs typeface="Arial"/>
              </a:rPr>
              <a:t>Collection System:</a:t>
            </a:r>
          </a:p>
          <a:p>
            <a:pPr marL="228600" lvl="1">
              <a:spcBef>
                <a:spcPts val="0"/>
              </a:spcBef>
              <a:spcAft>
                <a:spcPts val="1800"/>
              </a:spcAft>
              <a:buClr>
                <a:srgbClr val="A4CB76"/>
              </a:buClr>
              <a:buFont typeface="System Font Regular"/>
              <a:buChar char="‣"/>
            </a:pPr>
            <a:r>
              <a:rPr lang="en-US" sz="2600">
                <a:solidFill>
                  <a:srgbClr val="1D5668"/>
                </a:solidFill>
                <a:latin typeface="Arial"/>
                <a:cs typeface="Arial"/>
              </a:rPr>
              <a:t>Has been the focus of Consent Decree efforts since 2011</a:t>
            </a:r>
          </a:p>
          <a:p>
            <a:pPr marL="228600" lvl="1">
              <a:spcBef>
                <a:spcPts val="0"/>
              </a:spcBef>
              <a:spcAft>
                <a:spcPts val="1800"/>
              </a:spcAft>
              <a:buClr>
                <a:srgbClr val="A4CB76"/>
              </a:buClr>
              <a:buFont typeface="System Font Regular"/>
              <a:buChar char="‣"/>
            </a:pPr>
            <a:r>
              <a:rPr lang="en-US" sz="2600">
                <a:solidFill>
                  <a:srgbClr val="1D5668"/>
                </a:solidFill>
                <a:latin typeface="Arial"/>
                <a:cs typeface="Arial"/>
              </a:rPr>
              <a:t>Over 1,000,000 LF of system rehabilitated or replaced since 2017 (7.3% of system) – over $725M spent on wastewater since 2017</a:t>
            </a:r>
          </a:p>
          <a:p>
            <a:pPr marL="228600" lvl="1">
              <a:spcBef>
                <a:spcPts val="0"/>
              </a:spcBef>
              <a:spcAft>
                <a:spcPts val="1800"/>
              </a:spcAft>
              <a:buClr>
                <a:srgbClr val="A4CB76"/>
              </a:buClr>
              <a:buFont typeface="System Font Regular"/>
              <a:buChar char="‣"/>
            </a:pPr>
            <a:r>
              <a:rPr lang="en-US" sz="2600">
                <a:solidFill>
                  <a:srgbClr val="1D5668"/>
                </a:solidFill>
                <a:latin typeface="Arial"/>
                <a:cs typeface="Arial"/>
              </a:rPr>
              <a:t>Still … continued major investments are still required by Consent Decree and growth.</a:t>
            </a:r>
          </a:p>
        </p:txBody>
      </p:sp>
    </p:spTree>
    <p:extLst>
      <p:ext uri="{BB962C8B-B14F-4D97-AF65-F5344CB8AC3E}">
        <p14:creationId xmlns:p14="http://schemas.microsoft.com/office/powerpoint/2010/main" val="2242599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38BAC5-672E-9F45-836A-F6C06AE5F83F}"/>
              </a:ext>
            </a:extLst>
          </p:cNvPr>
          <p:cNvSpPr txBox="1">
            <a:spLocks/>
          </p:cNvSpPr>
          <p:nvPr/>
        </p:nvSpPr>
        <p:spPr>
          <a:xfrm>
            <a:off x="304799" y="1006999"/>
            <a:ext cx="5479314" cy="5509200"/>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2400" b="1">
                <a:solidFill>
                  <a:srgbClr val="1D5668"/>
                </a:solidFill>
                <a:latin typeface="Arial" panose="020B0604020202020204" pitchFamily="34" charset="0"/>
                <a:cs typeface="Arial" panose="020B0604020202020204" pitchFamily="34" charset="0"/>
              </a:rPr>
              <a:t>Remaining projects required by the modified Consent Decree are to increase the capacity of the major trunk sewers and addressing the Priority Fix List. </a:t>
            </a:r>
          </a:p>
          <a:p>
            <a:pPr>
              <a:lnSpc>
                <a:spcPct val="100000"/>
              </a:lnSpc>
              <a:spcAft>
                <a:spcPts val="600"/>
              </a:spcAft>
            </a:pPr>
            <a:endParaRPr lang="en-US" sz="600" b="1">
              <a:solidFill>
                <a:srgbClr val="1D5668"/>
              </a:solidFill>
              <a:latin typeface="Arial" panose="020B0604020202020204" pitchFamily="34" charset="0"/>
              <a:cs typeface="Arial" panose="020B0604020202020204" pitchFamily="34" charset="0"/>
            </a:endParaRPr>
          </a:p>
          <a:p>
            <a:pPr>
              <a:lnSpc>
                <a:spcPct val="100000"/>
              </a:lnSpc>
              <a:spcAft>
                <a:spcPts val="600"/>
              </a:spcAft>
            </a:pPr>
            <a:r>
              <a:rPr lang="en-US" sz="2400" b="1">
                <a:solidFill>
                  <a:srgbClr val="1D5668"/>
                </a:solidFill>
                <a:latin typeface="Arial" panose="020B0604020202020204" pitchFamily="34" charset="0"/>
                <a:cs typeface="Arial" panose="020B0604020202020204" pitchFamily="34" charset="0"/>
              </a:rPr>
              <a:t>This is a major undertaking with projects larger, more complex and more expensive than previously thought in CIP 2021:</a:t>
            </a:r>
          </a:p>
          <a:p>
            <a:pPr marL="457200" indent="-457200">
              <a:lnSpc>
                <a:spcPct val="100000"/>
              </a:lnSpc>
              <a:spcAft>
                <a:spcPts val="600"/>
              </a:spcAft>
              <a:buFont typeface="Arial" panose="020B0604020202020204" pitchFamily="34" charset="0"/>
              <a:buChar char="•"/>
            </a:pPr>
            <a:r>
              <a:rPr lang="en-US" sz="2000" b="1">
                <a:solidFill>
                  <a:srgbClr val="1D5668"/>
                </a:solidFill>
                <a:latin typeface="Arial" panose="020B0604020202020204" pitchFamily="34" charset="0"/>
                <a:cs typeface="Arial" panose="020B0604020202020204" pitchFamily="34" charset="0"/>
              </a:rPr>
              <a:t>Pipe diameters up to 72”</a:t>
            </a:r>
          </a:p>
          <a:p>
            <a:pPr marL="457200" indent="-457200">
              <a:lnSpc>
                <a:spcPct val="100000"/>
              </a:lnSpc>
              <a:spcAft>
                <a:spcPts val="600"/>
              </a:spcAft>
              <a:buFont typeface="Arial" panose="020B0604020202020204" pitchFamily="34" charset="0"/>
              <a:buChar char="•"/>
            </a:pPr>
            <a:r>
              <a:rPr lang="en-US" sz="2000" b="1">
                <a:solidFill>
                  <a:srgbClr val="1D5668"/>
                </a:solidFill>
                <a:latin typeface="Arial" panose="020B0604020202020204" pitchFamily="34" charset="0"/>
                <a:cs typeface="Arial" panose="020B0604020202020204" pitchFamily="34" charset="0"/>
              </a:rPr>
              <a:t>28 miles of trunk sewer</a:t>
            </a:r>
          </a:p>
          <a:p>
            <a:pPr marL="457200" indent="-457200">
              <a:lnSpc>
                <a:spcPct val="100000"/>
              </a:lnSpc>
              <a:spcAft>
                <a:spcPts val="600"/>
              </a:spcAft>
              <a:buFont typeface="Arial" panose="020B0604020202020204" pitchFamily="34" charset="0"/>
              <a:buChar char="•"/>
            </a:pPr>
            <a:r>
              <a:rPr lang="en-US" sz="2000" b="1">
                <a:solidFill>
                  <a:srgbClr val="1D5668"/>
                </a:solidFill>
                <a:latin typeface="Arial" panose="020B0604020202020204" pitchFamily="34" charset="0"/>
                <a:cs typeface="Arial" panose="020B0604020202020204" pitchFamily="34" charset="0"/>
              </a:rPr>
              <a:t>Over 700 properties with direct impacts</a:t>
            </a:r>
          </a:p>
          <a:p>
            <a:pPr marL="457200" indent="-457200">
              <a:lnSpc>
                <a:spcPct val="100000"/>
              </a:lnSpc>
              <a:spcAft>
                <a:spcPts val="600"/>
              </a:spcAft>
              <a:buFont typeface="Arial" panose="020B0604020202020204" pitchFamily="34" charset="0"/>
              <a:buChar char="•"/>
            </a:pPr>
            <a:r>
              <a:rPr lang="en-US" sz="2000" b="1">
                <a:solidFill>
                  <a:srgbClr val="1D5668"/>
                </a:solidFill>
                <a:latin typeface="Arial" panose="020B0604020202020204" pitchFamily="34" charset="0"/>
                <a:cs typeface="Arial" panose="020B0604020202020204" pitchFamily="34" charset="0"/>
              </a:rPr>
              <a:t>Three interstate freeway crossings (I20, I285 &amp; I85).</a:t>
            </a:r>
          </a:p>
        </p:txBody>
      </p:sp>
      <p:pic>
        <p:nvPicPr>
          <p:cNvPr id="3" name="Picture 2">
            <a:extLst>
              <a:ext uri="{FF2B5EF4-FFF2-40B4-BE49-F238E27FC236}">
                <a16:creationId xmlns:a16="http://schemas.microsoft.com/office/drawing/2014/main" id="{239D1EED-288F-5C83-89C6-6AD3093B5CD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r="17475"/>
          <a:stretch/>
        </p:blipFill>
        <p:spPr>
          <a:xfrm>
            <a:off x="5702670" y="349432"/>
            <a:ext cx="4286512" cy="2921731"/>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A7CD3EFC-189E-652B-5B6A-0B8ACA43FE89}"/>
              </a:ext>
            </a:extLst>
          </p:cNvPr>
          <p:cNvPicPr>
            <a:picLocks noChangeAspect="1"/>
          </p:cNvPicPr>
          <p:nvPr/>
        </p:nvPicPr>
        <p:blipFill rotWithShape="1">
          <a:blip r:embed="rId5"/>
          <a:srcRect l="17615" t="24876" b="14274"/>
          <a:stretch/>
        </p:blipFill>
        <p:spPr>
          <a:xfrm>
            <a:off x="5702670" y="3397101"/>
            <a:ext cx="3583509" cy="3219150"/>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AF4C051-43D3-1B54-AE05-F1E014E3C34A}"/>
              </a:ext>
            </a:extLst>
          </p:cNvPr>
          <p:cNvPicPr>
            <a:picLocks noChangeAspect="1"/>
          </p:cNvPicPr>
          <p:nvPr/>
        </p:nvPicPr>
        <p:blipFill rotWithShape="1">
          <a:blip r:embed="rId6"/>
          <a:srcRect r="17445"/>
          <a:stretch/>
        </p:blipFill>
        <p:spPr>
          <a:xfrm>
            <a:off x="9211625" y="616044"/>
            <a:ext cx="2687958" cy="5786200"/>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EDDE4B8E-9F4C-8961-2350-1FCA0C2F798D}"/>
              </a:ext>
            </a:extLst>
          </p:cNvPr>
          <p:cNvSpPr txBox="1">
            <a:spLocks/>
          </p:cNvSpPr>
          <p:nvPr/>
        </p:nvSpPr>
        <p:spPr>
          <a:xfrm>
            <a:off x="304798" y="341274"/>
            <a:ext cx="8732876" cy="7164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1D5668"/>
                </a:solidFill>
                <a:latin typeface="Arial Black" panose="020B0604020202020204" pitchFamily="34" charset="0"/>
                <a:cs typeface="Arial Black" panose="020B0604020202020204" pitchFamily="34" charset="0"/>
              </a:rPr>
              <a:t>Major Trunks</a:t>
            </a:r>
          </a:p>
        </p:txBody>
      </p:sp>
    </p:spTree>
    <p:extLst>
      <p:ext uri="{BB962C8B-B14F-4D97-AF65-F5344CB8AC3E}">
        <p14:creationId xmlns:p14="http://schemas.microsoft.com/office/powerpoint/2010/main" val="350176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33986-97A6-DE6E-CB03-2FEF5FD1C12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2500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E4858D6-7FF9-6744-934B-D79A65EE8505}"/>
              </a:ext>
            </a:extLst>
          </p:cNvPr>
          <p:cNvSpPr/>
          <p:nvPr/>
        </p:nvSpPr>
        <p:spPr>
          <a:xfrm>
            <a:off x="0" y="2"/>
            <a:ext cx="12192000" cy="6857998"/>
          </a:xfrm>
          <a:prstGeom prst="rect">
            <a:avLst/>
          </a:prstGeom>
          <a:solidFill>
            <a:srgbClr val="1D566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18FFC352-6E07-954C-9081-C8B6176DC75E}"/>
              </a:ext>
            </a:extLst>
          </p:cNvPr>
          <p:cNvSpPr txBox="1">
            <a:spLocks/>
          </p:cNvSpPr>
          <p:nvPr/>
        </p:nvSpPr>
        <p:spPr>
          <a:xfrm>
            <a:off x="393157" y="3736854"/>
            <a:ext cx="11405685" cy="3029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600"/>
              </a:spcBef>
              <a:spcAft>
                <a:spcPts val="1200"/>
              </a:spcAft>
              <a:buClrTx/>
              <a:buSzTx/>
              <a:buFontTx/>
              <a:buNone/>
              <a:tabLst/>
              <a:defRPr/>
            </a:pPr>
            <a:r>
              <a:rPr lang="en-US" sz="5400" b="1">
                <a:solidFill>
                  <a:srgbClr val="A4CB76"/>
                </a:solidFill>
                <a:latin typeface="Arial Black" panose="020B0604020202020204" pitchFamily="34" charset="0"/>
                <a:cs typeface="Arial Black" panose="020B0604020202020204" pitchFamily="34" charset="0"/>
              </a:rPr>
              <a:t>MOVING FORWARD </a:t>
            </a:r>
          </a:p>
          <a:p>
            <a:pPr marL="0" marR="0" lvl="0" indent="0" algn="l" defTabSz="914400" rtl="0" eaLnBrk="1" fontAlgn="auto" latinLnBrk="0" hangingPunct="1">
              <a:lnSpc>
                <a:spcPct val="90000"/>
              </a:lnSpc>
              <a:spcBef>
                <a:spcPts val="1800"/>
              </a:spcBef>
              <a:spcAft>
                <a:spcPts val="1200"/>
              </a:spcAft>
              <a:buClrTx/>
              <a:buSzTx/>
              <a:buFontTx/>
              <a:buNone/>
              <a:tabLst/>
              <a:defRPr/>
            </a:pPr>
            <a:r>
              <a:rPr kumimoji="0" lang="en-US" b="1" i="0" u="none" strike="noStrike" kern="1200" cap="none" spc="0" normalizeH="0" baseline="0" noProof="0">
                <a:ln>
                  <a:noFill/>
                </a:ln>
                <a:solidFill>
                  <a:schemeClr val="bg1"/>
                </a:solidFill>
                <a:effectLst/>
                <a:uLnTx/>
                <a:uFillTx/>
                <a:latin typeface="Arial Black" panose="020B0604020202020204" pitchFamily="34" charset="0"/>
                <a:ea typeface="+mj-ea"/>
                <a:cs typeface="Arial Black" panose="020B0604020202020204" pitchFamily="34" charset="0"/>
              </a:rPr>
              <a:t>Future Optimization Efforts &amp; Funding Sources</a:t>
            </a:r>
          </a:p>
        </p:txBody>
      </p:sp>
      <p:sp>
        <p:nvSpPr>
          <p:cNvPr id="7" name="Rectangle 6">
            <a:extLst>
              <a:ext uri="{FF2B5EF4-FFF2-40B4-BE49-F238E27FC236}">
                <a16:creationId xmlns:a16="http://schemas.microsoft.com/office/drawing/2014/main" id="{7125F63D-B6F6-C848-B11E-F889BB7A074F}"/>
              </a:ext>
            </a:extLst>
          </p:cNvPr>
          <p:cNvSpPr/>
          <p:nvPr/>
        </p:nvSpPr>
        <p:spPr>
          <a:xfrm>
            <a:off x="545464" y="4883179"/>
            <a:ext cx="2027615" cy="92858"/>
          </a:xfrm>
          <a:prstGeom prst="rect">
            <a:avLst/>
          </a:prstGeom>
          <a:pattFill prst="wdDnDiag">
            <a:fgClr>
              <a:schemeClr val="bg1"/>
            </a:fgClr>
            <a:bgClr>
              <a:srgbClr val="355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A9FFF3B1-FE46-2EA6-AE7C-8717E25EC523}"/>
              </a:ext>
            </a:extLst>
          </p:cNvPr>
          <p:cNvSpPr txBox="1"/>
          <p:nvPr/>
        </p:nvSpPr>
        <p:spPr>
          <a:xfrm>
            <a:off x="0" y="198417"/>
            <a:ext cx="45593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A4CB76"/>
                </a:solidFill>
                <a:effectLst/>
                <a:uLnTx/>
                <a:uFillTx/>
                <a:latin typeface="Arial" panose="020B0604020202020204" pitchFamily="34" charset="0"/>
                <a:ea typeface="+mn-ea"/>
                <a:cs typeface="Arial" panose="020B0604020202020204" pitchFamily="34" charset="0"/>
              </a:rPr>
              <a:t>Stone Mountain/Lithonia Water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A4CB76"/>
                </a:solidFill>
                <a:effectLst/>
                <a:uLnTx/>
                <a:uFillTx/>
                <a:latin typeface="Arial" panose="020B0604020202020204" pitchFamily="34" charset="0"/>
                <a:ea typeface="+mn-ea"/>
                <a:cs typeface="Arial" panose="020B0604020202020204" pitchFamily="34" charset="0"/>
              </a:rPr>
              <a:t>Completed 2023 – WIFIA 2 Loan</a:t>
            </a:r>
          </a:p>
        </p:txBody>
      </p:sp>
    </p:spTree>
    <p:extLst>
      <p:ext uri="{BB962C8B-B14F-4D97-AF65-F5344CB8AC3E}">
        <p14:creationId xmlns:p14="http://schemas.microsoft.com/office/powerpoint/2010/main" val="1021913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5E52-744E-4FAC-8D2A-2332EC9C9061}"/>
              </a:ext>
            </a:extLst>
          </p:cNvPr>
          <p:cNvSpPr txBox="1">
            <a:spLocks/>
          </p:cNvSpPr>
          <p:nvPr/>
        </p:nvSpPr>
        <p:spPr>
          <a:xfrm>
            <a:off x="219354" y="318335"/>
            <a:ext cx="11554807" cy="7315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1D5668"/>
                </a:solidFill>
                <a:latin typeface="Arial Black" panose="020B0604020202020204" pitchFamily="34" charset="0"/>
                <a:cs typeface="Arial Black" panose="020B0604020202020204" pitchFamily="34" charset="0"/>
              </a:rPr>
              <a:t>Future Optimization Efforts</a:t>
            </a:r>
            <a:endParaRPr lang="en-US" sz="1800" b="1">
              <a:solidFill>
                <a:srgbClr val="1D5668"/>
              </a:solidFill>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DEAA1D20-48AB-48CF-B974-2BB82D36861E}"/>
              </a:ext>
            </a:extLst>
          </p:cNvPr>
          <p:cNvSpPr txBox="1"/>
          <p:nvPr/>
        </p:nvSpPr>
        <p:spPr>
          <a:xfrm>
            <a:off x="261885" y="866664"/>
            <a:ext cx="7692746" cy="5060873"/>
          </a:xfrm>
          <a:prstGeom prst="rect">
            <a:avLst/>
          </a:prstGeom>
          <a:noFill/>
        </p:spPr>
        <p:txBody>
          <a:bodyPr wrap="square" lIns="91440" tIns="45720" rIns="91440" bIns="45720" rtlCol="0" anchor="t">
            <a:spAutoFit/>
          </a:bodyPr>
          <a:lstStyle/>
          <a:p>
            <a:pPr marL="285750" indent="-285750">
              <a:lnSpc>
                <a:spcPct val="126262"/>
              </a:lnSpc>
              <a:buFont typeface="Arial" panose="020B0604020202020204" pitchFamily="34" charset="0"/>
              <a:buChar char="•"/>
              <a:defRPr/>
            </a:pPr>
            <a:r>
              <a:rPr lang="en-US" sz="2400" b="1">
                <a:solidFill>
                  <a:srgbClr val="1D5668"/>
                </a:solidFill>
                <a:latin typeface="Arial Narrow" panose="020B0606020202030204" pitchFamily="34" charset="0"/>
                <a:ea typeface="+mj-ea"/>
              </a:rPr>
              <a:t>Continue Reduction in Expenses:</a:t>
            </a:r>
          </a:p>
          <a:p>
            <a:pPr marL="800100" lvl="1" indent="-342900">
              <a:lnSpc>
                <a:spcPct val="126262"/>
              </a:lnSpc>
              <a:buFont typeface="Wingdings" panose="05000000000000000000" pitchFamily="2" charset="2"/>
              <a:buChar char="ü"/>
              <a:defRPr/>
            </a:pPr>
            <a:r>
              <a:rPr lang="en-US" sz="2000" b="1">
                <a:solidFill>
                  <a:srgbClr val="1D5668"/>
                </a:solidFill>
                <a:latin typeface="Arial Narrow" panose="020B0606020202030204" pitchFamily="34" charset="0"/>
                <a:ea typeface="+mj-ea"/>
              </a:rPr>
              <a:t>Reducing Water Loss (</a:t>
            </a:r>
            <a:r>
              <a:rPr lang="en-US" sz="2000" b="1">
                <a:solidFill>
                  <a:srgbClr val="A4CB76"/>
                </a:solidFill>
                <a:latin typeface="Arial Narrow" panose="020B0606020202030204" pitchFamily="34" charset="0"/>
                <a:ea typeface="+mj-ea"/>
              </a:rPr>
              <a:t>$2,750,000</a:t>
            </a:r>
            <a:r>
              <a:rPr lang="en-US" sz="2000" b="1">
                <a:solidFill>
                  <a:srgbClr val="1D5668"/>
                </a:solidFill>
                <a:latin typeface="Arial Narrow" panose="020B0606020202030204" pitchFamily="34" charset="0"/>
                <a:ea typeface="+mj-ea"/>
              </a:rPr>
              <a:t>)</a:t>
            </a:r>
            <a:endParaRPr lang="en-US" sz="2000" b="1">
              <a:solidFill>
                <a:srgbClr val="1D5668"/>
              </a:solidFill>
              <a:latin typeface="Arial Narrow"/>
              <a:ea typeface="+mj-ea"/>
            </a:endParaRPr>
          </a:p>
          <a:p>
            <a:pPr marL="800100" lvl="1" indent="-342900">
              <a:lnSpc>
                <a:spcPct val="126262"/>
              </a:lnSpc>
              <a:buFont typeface="Wingdings" panose="05000000000000000000" pitchFamily="2" charset="2"/>
              <a:buChar char="ü"/>
              <a:defRPr/>
            </a:pPr>
            <a:r>
              <a:rPr lang="en-US" sz="2000" b="1">
                <a:solidFill>
                  <a:srgbClr val="1D5668"/>
                </a:solidFill>
                <a:latin typeface="Arial Narrow" panose="020B0606020202030204" pitchFamily="34" charset="0"/>
                <a:ea typeface="+mj-ea"/>
              </a:rPr>
              <a:t>Maximizing Low Interest Debt WIFIA &amp; GEFA (</a:t>
            </a:r>
            <a:r>
              <a:rPr lang="en-US" sz="2000" b="1">
                <a:solidFill>
                  <a:srgbClr val="A4CB76"/>
                </a:solidFill>
                <a:latin typeface="Arial Narrow" panose="020B0606020202030204" pitchFamily="34" charset="0"/>
                <a:ea typeface="+mj-ea"/>
              </a:rPr>
              <a:t>$187,000,000</a:t>
            </a:r>
            <a:r>
              <a:rPr lang="en-US" sz="2000" b="1">
                <a:solidFill>
                  <a:srgbClr val="1D5668"/>
                </a:solidFill>
                <a:latin typeface="Arial Narrow" panose="020B0606020202030204" pitchFamily="34" charset="0"/>
                <a:ea typeface="+mj-ea"/>
              </a:rPr>
              <a:t>)</a:t>
            </a:r>
            <a:endParaRPr lang="en-US" sz="1600">
              <a:ea typeface="+mj-ea"/>
            </a:endParaRPr>
          </a:p>
          <a:p>
            <a:pPr marL="800100" lvl="1" indent="-342900">
              <a:lnSpc>
                <a:spcPct val="126262"/>
              </a:lnSpc>
              <a:buFont typeface="Wingdings" panose="05000000000000000000" pitchFamily="2" charset="2"/>
              <a:buChar char="ü"/>
              <a:defRPr/>
            </a:pPr>
            <a:r>
              <a:rPr lang="en-US" sz="2000" b="1">
                <a:solidFill>
                  <a:srgbClr val="1D5668"/>
                </a:solidFill>
                <a:latin typeface="Arial Narrow" panose="020B0606020202030204" pitchFamily="34" charset="0"/>
                <a:ea typeface="+mj-ea"/>
              </a:rPr>
              <a:t>Savings from Debt Refunding (</a:t>
            </a:r>
            <a:r>
              <a:rPr lang="en-US" sz="2000" b="1">
                <a:solidFill>
                  <a:srgbClr val="A4CB76"/>
                </a:solidFill>
                <a:latin typeface="Arial Narrow" panose="020B0606020202030204" pitchFamily="34" charset="0"/>
                <a:ea typeface="+mj-ea"/>
              </a:rPr>
              <a:t>$28,500,000</a:t>
            </a:r>
            <a:r>
              <a:rPr lang="en-US" sz="2000" b="1">
                <a:solidFill>
                  <a:srgbClr val="1D5668"/>
                </a:solidFill>
                <a:latin typeface="Arial Narrow" panose="020B0606020202030204" pitchFamily="34" charset="0"/>
                <a:ea typeface="+mj-ea"/>
              </a:rPr>
              <a:t>)</a:t>
            </a:r>
          </a:p>
          <a:p>
            <a:pPr lvl="1">
              <a:lnSpc>
                <a:spcPct val="126262"/>
              </a:lnSpc>
              <a:defRPr/>
            </a:pPr>
            <a:endParaRPr lang="en-US" sz="1000" b="1">
              <a:solidFill>
                <a:srgbClr val="1D5668"/>
              </a:solidFill>
              <a:latin typeface="Arial Narrow" panose="020B0606020202030204" pitchFamily="34" charset="0"/>
              <a:ea typeface="+mj-ea"/>
            </a:endParaRPr>
          </a:p>
          <a:p>
            <a:pPr marL="285750" indent="-285750">
              <a:lnSpc>
                <a:spcPct val="126262"/>
              </a:lnSpc>
              <a:buFont typeface="Arial" panose="020B0604020202020204" pitchFamily="34" charset="0"/>
              <a:buChar char="•"/>
              <a:defRPr/>
            </a:pPr>
            <a:r>
              <a:rPr lang="en-US" sz="2400" b="1">
                <a:solidFill>
                  <a:srgbClr val="1D5668"/>
                </a:solidFill>
                <a:latin typeface="Arial Narrow" panose="020B0606020202030204" pitchFamily="34" charset="0"/>
                <a:ea typeface="+mj-ea"/>
              </a:rPr>
              <a:t>Continue to Increase Revenues:</a:t>
            </a:r>
          </a:p>
          <a:p>
            <a:pPr marL="800100" lvl="1" indent="-342900">
              <a:lnSpc>
                <a:spcPct val="126262"/>
              </a:lnSpc>
              <a:buFont typeface="Wingdings" panose="05000000000000000000" pitchFamily="2" charset="2"/>
              <a:buChar char="ü"/>
              <a:defRPr/>
            </a:pPr>
            <a:r>
              <a:rPr lang="en-US" sz="2000" b="1">
                <a:solidFill>
                  <a:srgbClr val="1D5668"/>
                </a:solidFill>
                <a:latin typeface="Arial Narrow" panose="020B0606020202030204" pitchFamily="34" charset="0"/>
                <a:ea typeface="+mj-ea"/>
              </a:rPr>
              <a:t>Improved Collections (</a:t>
            </a:r>
            <a:r>
              <a:rPr lang="en-US" sz="2000" b="1">
                <a:solidFill>
                  <a:srgbClr val="A4CB76"/>
                </a:solidFill>
                <a:latin typeface="Arial Narrow" panose="020B0606020202030204" pitchFamily="34" charset="0"/>
                <a:ea typeface="+mj-ea"/>
              </a:rPr>
              <a:t>$44,000,000</a:t>
            </a:r>
            <a:r>
              <a:rPr lang="en-US" sz="2000" b="1">
                <a:solidFill>
                  <a:srgbClr val="1D5668"/>
                </a:solidFill>
                <a:latin typeface="Arial Narrow" panose="020B0606020202030204" pitchFamily="34" charset="0"/>
                <a:ea typeface="+mj-ea"/>
              </a:rPr>
              <a:t>)</a:t>
            </a:r>
          </a:p>
          <a:p>
            <a:pPr marL="800100" lvl="1" indent="-342900">
              <a:lnSpc>
                <a:spcPct val="126262"/>
              </a:lnSpc>
              <a:buFont typeface="Wingdings" panose="05000000000000000000" pitchFamily="2" charset="2"/>
              <a:buChar char="ü"/>
              <a:defRPr/>
            </a:pPr>
            <a:r>
              <a:rPr lang="en-US" sz="2000" b="1">
                <a:solidFill>
                  <a:srgbClr val="1D5668"/>
                </a:solidFill>
                <a:latin typeface="Arial Narrow" panose="020B0606020202030204" pitchFamily="34" charset="0"/>
                <a:ea typeface="+mj-ea"/>
              </a:rPr>
              <a:t>Applied for $52,000,000 in multiple grant-type funding (assisted by FEMA, GA DNR, USACE and Congressman Johnson)</a:t>
            </a:r>
          </a:p>
          <a:p>
            <a:pPr marL="800100" lvl="1" indent="-342900">
              <a:lnSpc>
                <a:spcPct val="126262"/>
              </a:lnSpc>
              <a:buFont typeface="Wingdings" panose="05000000000000000000" pitchFamily="2" charset="2"/>
              <a:buChar char="ü"/>
              <a:defRPr/>
            </a:pPr>
            <a:r>
              <a:rPr lang="en-US" sz="2000" b="1">
                <a:solidFill>
                  <a:srgbClr val="1D5668"/>
                </a:solidFill>
                <a:latin typeface="Arial Narrow" panose="020B0606020202030204" pitchFamily="34" charset="0"/>
                <a:ea typeface="+mj-ea"/>
              </a:rPr>
              <a:t>Special Purpose Location Option Sales Tax; SPLOST (</a:t>
            </a:r>
            <a:r>
              <a:rPr lang="en-US" sz="2000" b="1">
                <a:solidFill>
                  <a:srgbClr val="A4CB76"/>
                </a:solidFill>
                <a:latin typeface="Arial Narrow" panose="020B0606020202030204" pitchFamily="34" charset="0"/>
                <a:ea typeface="+mj-ea"/>
              </a:rPr>
              <a:t>$25,000,000</a:t>
            </a:r>
            <a:r>
              <a:rPr lang="en-US" sz="2000" b="1">
                <a:solidFill>
                  <a:srgbClr val="1D5668"/>
                </a:solidFill>
                <a:latin typeface="Arial Narrow" panose="020B0606020202030204" pitchFamily="34" charset="0"/>
                <a:ea typeface="+mj-ea"/>
              </a:rPr>
              <a:t>) </a:t>
            </a:r>
          </a:p>
          <a:p>
            <a:pPr marL="800100" lvl="2"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Commercial Accounts Added Revenue (</a:t>
            </a:r>
            <a:r>
              <a:rPr lang="en-US" sz="2000" b="1">
                <a:solidFill>
                  <a:srgbClr val="A4CB76"/>
                </a:solidFill>
                <a:latin typeface="Arial Narrow" panose="020B0606020202030204" pitchFamily="34" charset="0"/>
                <a:ea typeface="+mj-ea"/>
              </a:rPr>
              <a:t>$52,800,000</a:t>
            </a:r>
            <a:r>
              <a:rPr lang="en-US" sz="2000" b="1">
                <a:solidFill>
                  <a:srgbClr val="1D5668"/>
                </a:solidFill>
                <a:latin typeface="Arial Narrow" panose="020B0606020202030204" pitchFamily="34" charset="0"/>
                <a:ea typeface="+mj-ea"/>
              </a:rPr>
              <a:t>)</a:t>
            </a:r>
          </a:p>
          <a:p>
            <a:pPr marL="800100" lvl="2"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Meter Changeout Program (</a:t>
            </a:r>
            <a:r>
              <a:rPr lang="en-US" sz="2000" b="1">
                <a:solidFill>
                  <a:srgbClr val="A4CB76"/>
                </a:solidFill>
                <a:latin typeface="Arial Narrow" panose="020B0606020202030204" pitchFamily="34" charset="0"/>
                <a:ea typeface="+mj-ea"/>
              </a:rPr>
              <a:t>$5,500,000</a:t>
            </a:r>
            <a:r>
              <a:rPr lang="en-US" sz="2000" b="1">
                <a:solidFill>
                  <a:srgbClr val="1D5668"/>
                </a:solidFill>
                <a:latin typeface="Arial Narrow" panose="020B0606020202030204" pitchFamily="34" charset="0"/>
                <a:ea typeface="+mj-ea"/>
              </a:rPr>
              <a:t>)</a:t>
            </a:r>
          </a:p>
          <a:p>
            <a:pPr lvl="2">
              <a:lnSpc>
                <a:spcPct val="113636"/>
              </a:lnSpc>
              <a:defRPr/>
            </a:pPr>
            <a:endParaRPr lang="en-US" sz="2000" b="1">
              <a:solidFill>
                <a:srgbClr val="1D5668"/>
              </a:solidFill>
              <a:latin typeface="Arial Narrow" panose="020B0606020202030204" pitchFamily="34" charset="0"/>
              <a:ea typeface="+mj-ea"/>
            </a:endParaRPr>
          </a:p>
        </p:txBody>
      </p:sp>
      <p:sp>
        <p:nvSpPr>
          <p:cNvPr id="4" name="TextBox 3">
            <a:extLst>
              <a:ext uri="{FF2B5EF4-FFF2-40B4-BE49-F238E27FC236}">
                <a16:creationId xmlns:a16="http://schemas.microsoft.com/office/drawing/2014/main" id="{185D3C87-CD53-9B93-E9CC-9120BC6B31B4}"/>
              </a:ext>
            </a:extLst>
          </p:cNvPr>
          <p:cNvSpPr txBox="1"/>
          <p:nvPr/>
        </p:nvSpPr>
        <p:spPr>
          <a:xfrm>
            <a:off x="219354" y="5499319"/>
            <a:ext cx="11972646" cy="954107"/>
          </a:xfrm>
          <a:prstGeom prst="rect">
            <a:avLst/>
          </a:prstGeom>
          <a:noFill/>
        </p:spPr>
        <p:txBody>
          <a:bodyPr wrap="square" lIns="91440" tIns="45720" rIns="91440" bIns="45720" rtlCol="0" anchor="t">
            <a:spAutoFit/>
          </a:bodyPr>
          <a:lstStyle/>
          <a:p>
            <a:r>
              <a:rPr lang="en-US" sz="2800" b="1">
                <a:solidFill>
                  <a:srgbClr val="1D5668"/>
                </a:solidFill>
                <a:latin typeface="Arial Narrow"/>
                <a:ea typeface="+mj-ea"/>
              </a:rPr>
              <a:t>Because of improvement efforts, Watershed will save a total of $346 million - reducing the need for additional revenues in the face of inflationary pressures</a:t>
            </a:r>
            <a:endParaRPr lang="en-US">
              <a:solidFill>
                <a:srgbClr val="FF0000"/>
              </a:solidFill>
              <a:latin typeface="Calibri"/>
              <a:cs typeface="Calibri"/>
            </a:endParaRPr>
          </a:p>
        </p:txBody>
      </p:sp>
      <p:pic>
        <p:nvPicPr>
          <p:cNvPr id="3" name="Picture 2">
            <a:extLst>
              <a:ext uri="{FF2B5EF4-FFF2-40B4-BE49-F238E27FC236}">
                <a16:creationId xmlns:a16="http://schemas.microsoft.com/office/drawing/2014/main" id="{88C2F7E9-2B97-FA90-6210-4240ECF79076}"/>
              </a:ext>
            </a:extLst>
          </p:cNvPr>
          <p:cNvPicPr>
            <a:picLocks noChangeAspect="1"/>
          </p:cNvPicPr>
          <p:nvPr/>
        </p:nvPicPr>
        <p:blipFill>
          <a:blip r:embed="rId3"/>
          <a:stretch>
            <a:fillRect/>
          </a:stretch>
        </p:blipFill>
        <p:spPr>
          <a:xfrm>
            <a:off x="7739014" y="2"/>
            <a:ext cx="4452985" cy="5520584"/>
          </a:xfrm>
          <a:prstGeom prst="rect">
            <a:avLst/>
          </a:prstGeom>
        </p:spPr>
      </p:pic>
    </p:spTree>
    <p:extLst>
      <p:ext uri="{BB962C8B-B14F-4D97-AF65-F5344CB8AC3E}">
        <p14:creationId xmlns:p14="http://schemas.microsoft.com/office/powerpoint/2010/main" val="2930949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F7F4-899F-489C-8D7F-7FA00D47DBC6}"/>
              </a:ext>
            </a:extLst>
          </p:cNvPr>
          <p:cNvSpPr txBox="1">
            <a:spLocks/>
          </p:cNvSpPr>
          <p:nvPr/>
        </p:nvSpPr>
        <p:spPr>
          <a:xfrm>
            <a:off x="434447" y="336884"/>
            <a:ext cx="11643695" cy="14219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rgbClr val="1D5668"/>
                </a:solidFill>
                <a:latin typeface="Arial Black" panose="020B0604020202020204" pitchFamily="34" charset="0"/>
                <a:cs typeface="Arial Black" panose="020B0604020202020204" pitchFamily="34" charset="0"/>
              </a:rPr>
              <a:t>To Fill the Funding Gap Driven by Inflationary Pressures and the Need to Fix the Infrastructure</a:t>
            </a:r>
          </a:p>
        </p:txBody>
      </p:sp>
      <p:sp>
        <p:nvSpPr>
          <p:cNvPr id="3" name="TextBox 2">
            <a:extLst>
              <a:ext uri="{FF2B5EF4-FFF2-40B4-BE49-F238E27FC236}">
                <a16:creationId xmlns:a16="http://schemas.microsoft.com/office/drawing/2014/main" id="{B4E76E36-8968-47A6-BA67-C0E8E6E8E14B}"/>
              </a:ext>
            </a:extLst>
          </p:cNvPr>
          <p:cNvSpPr txBox="1"/>
          <p:nvPr/>
        </p:nvSpPr>
        <p:spPr>
          <a:xfrm>
            <a:off x="434447" y="1978090"/>
            <a:ext cx="11565355" cy="4651309"/>
          </a:xfrm>
          <a:prstGeom prst="rect">
            <a:avLst/>
          </a:prstGeom>
        </p:spPr>
        <p:txBody>
          <a:bodyPr vert="horz" lIns="91440" tIns="45720" rIns="91440" bIns="45720" rtlCol="0">
            <a:noAutofit/>
          </a:bodyPr>
          <a:lstStyle/>
          <a:p>
            <a:pPr marL="571500" indent="-514350">
              <a:lnSpc>
                <a:spcPct val="90000"/>
              </a:lnSpc>
              <a:spcAft>
                <a:spcPts val="2400"/>
              </a:spcAft>
              <a:buFont typeface="+mj-lt"/>
              <a:buAutoNum type="arabicPeriod"/>
            </a:pPr>
            <a:r>
              <a:rPr lang="en-US" sz="3600" dirty="0">
                <a:solidFill>
                  <a:srgbClr val="1D5668"/>
                </a:solidFill>
                <a:latin typeface="Arial Narrow" panose="020B0606020202030204" pitchFamily="34" charset="0"/>
              </a:rPr>
              <a:t>Increase water and wastewater rates implemented around March 31, 2025, and annually through 2027 (4-month development, programming and testing period)</a:t>
            </a:r>
          </a:p>
          <a:p>
            <a:pPr marL="571500" indent="-514350">
              <a:lnSpc>
                <a:spcPct val="90000"/>
              </a:lnSpc>
              <a:spcAft>
                <a:spcPts val="2400"/>
              </a:spcAft>
              <a:buFont typeface="+mj-lt"/>
              <a:buAutoNum type="arabicPeriod"/>
            </a:pPr>
            <a:r>
              <a:rPr lang="en-US" sz="3600" dirty="0">
                <a:solidFill>
                  <a:srgbClr val="1D5668"/>
                </a:solidFill>
                <a:latin typeface="Arial Narrow" panose="020B0606020202030204" pitchFamily="34" charset="0"/>
              </a:rPr>
              <a:t>Adopt three-year schedule of water and sewer rates (2025 through 2027)</a:t>
            </a:r>
          </a:p>
          <a:p>
            <a:pPr marL="571500" indent="-514350">
              <a:lnSpc>
                <a:spcPct val="90000"/>
              </a:lnSpc>
              <a:spcAft>
                <a:spcPts val="2400"/>
              </a:spcAft>
              <a:buFont typeface="+mj-lt"/>
              <a:buAutoNum type="arabicPeriod"/>
            </a:pPr>
            <a:r>
              <a:rPr lang="en-US" sz="3600" dirty="0">
                <a:solidFill>
                  <a:srgbClr val="1D5668"/>
                </a:solidFill>
                <a:latin typeface="Arial Narrow" panose="020B0606020202030204" pitchFamily="34" charset="0"/>
              </a:rPr>
              <a:t>Issue bonds - $100M in 2025 due to parity constraints</a:t>
            </a:r>
          </a:p>
          <a:p>
            <a:pPr marL="571500" indent="-514350">
              <a:lnSpc>
                <a:spcPct val="90000"/>
              </a:lnSpc>
              <a:spcAft>
                <a:spcPts val="2400"/>
              </a:spcAft>
              <a:buFont typeface="+mj-lt"/>
              <a:buAutoNum type="arabicPeriod"/>
            </a:pPr>
            <a:r>
              <a:rPr lang="en-US" sz="3600" dirty="0">
                <a:solidFill>
                  <a:srgbClr val="1D5668"/>
                </a:solidFill>
                <a:latin typeface="Arial Narrow" panose="020B0606020202030204" pitchFamily="34" charset="0"/>
              </a:rPr>
              <a:t>Continue looking for additional funding sources</a:t>
            </a:r>
            <a:endParaRPr lang="en-US" sz="3800" dirty="0">
              <a:solidFill>
                <a:srgbClr val="1D5668"/>
              </a:solidFill>
              <a:latin typeface="Arial Narrow" panose="020B0606020202030204" pitchFamily="34" charset="0"/>
            </a:endParaRPr>
          </a:p>
        </p:txBody>
      </p:sp>
    </p:spTree>
    <p:extLst>
      <p:ext uri="{BB962C8B-B14F-4D97-AF65-F5344CB8AC3E}">
        <p14:creationId xmlns:p14="http://schemas.microsoft.com/office/powerpoint/2010/main" val="4038322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B5E70-1425-D772-83E2-86506F00BC3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t="7858" b="7858"/>
          <a:stretch/>
        </p:blipFill>
        <p:spPr>
          <a:xfrm flipH="1">
            <a:off x="0" y="0"/>
            <a:ext cx="12192000" cy="6857998"/>
          </a:xfrm>
          <a:prstGeom prst="rect">
            <a:avLst/>
          </a:prstGeom>
        </p:spPr>
      </p:pic>
      <p:sp>
        <p:nvSpPr>
          <p:cNvPr id="2" name="Rectangle 1">
            <a:extLst>
              <a:ext uri="{FF2B5EF4-FFF2-40B4-BE49-F238E27FC236}">
                <a16:creationId xmlns:a16="http://schemas.microsoft.com/office/drawing/2014/main" id="{31278002-F4BF-37C5-16B9-5C3287B2F752}"/>
              </a:ext>
            </a:extLst>
          </p:cNvPr>
          <p:cNvSpPr/>
          <p:nvPr/>
        </p:nvSpPr>
        <p:spPr>
          <a:xfrm>
            <a:off x="-1" y="-10633"/>
            <a:ext cx="12215035" cy="6860144"/>
          </a:xfrm>
          <a:prstGeom prst="rect">
            <a:avLst/>
          </a:prstGeom>
          <a:solidFill>
            <a:srgbClr val="1D566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7A118F6C-A11D-971C-E7DD-C7596B487F09}"/>
              </a:ext>
            </a:extLst>
          </p:cNvPr>
          <p:cNvSpPr txBox="1">
            <a:spLocks/>
          </p:cNvSpPr>
          <p:nvPr/>
        </p:nvSpPr>
        <p:spPr>
          <a:xfrm>
            <a:off x="150870" y="1846491"/>
            <a:ext cx="11059885" cy="4735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endParaRPr lang="en-US" sz="6000" b="1">
              <a:solidFill>
                <a:srgbClr val="A4CB76"/>
              </a:solidFill>
              <a:latin typeface="Arial" panose="020B0604020202020204" pitchFamily="34" charset="0"/>
              <a:cs typeface="Arial" panose="020B0604020202020204" pitchFamily="34" charset="0"/>
            </a:endParaRPr>
          </a:p>
          <a:p>
            <a:pPr lvl="1"/>
            <a:r>
              <a:rPr lang="en-US" sz="6000" b="1">
                <a:solidFill>
                  <a:srgbClr val="A4CB76"/>
                </a:solidFill>
                <a:latin typeface="Arial" panose="020B0604020202020204" pitchFamily="34" charset="0"/>
                <a:cs typeface="Arial" panose="020B0604020202020204" pitchFamily="34" charset="0"/>
              </a:rPr>
              <a:t>FORECASTED REVENUE NEEDS</a:t>
            </a:r>
          </a:p>
          <a:p>
            <a:pPr lvl="1"/>
            <a:endParaRPr lang="en-US" sz="5000" b="1">
              <a:solidFill>
                <a:srgbClr val="A4CB76"/>
              </a:solidFill>
              <a:latin typeface="Arial" panose="020B0604020202020204" pitchFamily="34" charset="0"/>
              <a:cs typeface="Arial" panose="020B0604020202020204" pitchFamily="34" charset="0"/>
            </a:endParaRPr>
          </a:p>
          <a:p>
            <a:pPr marL="403225">
              <a:lnSpc>
                <a:spcPct val="100000"/>
              </a:lnSpc>
            </a:pPr>
            <a:r>
              <a:rPr lang="en-US" sz="6000" b="1">
                <a:solidFill>
                  <a:schemeClr val="bg1"/>
                </a:solidFill>
                <a:latin typeface="Arial" panose="020B0604020202020204" pitchFamily="34" charset="0"/>
                <a:cs typeface="Arial" panose="020B0604020202020204" pitchFamily="34" charset="0"/>
              </a:rPr>
              <a:t>Addressing the impact of deteriorating infrastructure</a:t>
            </a:r>
          </a:p>
          <a:p>
            <a:endParaRPr lang="en-US" sz="6000" b="1">
              <a:solidFill>
                <a:srgbClr val="A4CB76"/>
              </a:solidFill>
              <a:latin typeface="Arial" panose="020B0604020202020204" pitchFamily="34" charset="0"/>
              <a:cs typeface="Arial" panose="020B0604020202020204" pitchFamily="34" charset="0"/>
            </a:endParaRPr>
          </a:p>
          <a:p>
            <a:r>
              <a:rPr lang="en-US" sz="6000" b="1">
                <a:solidFill>
                  <a:srgbClr val="A4CB76"/>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A7E83601-2E64-468D-9907-DB09FA949340}"/>
              </a:ext>
            </a:extLst>
          </p:cNvPr>
          <p:cNvSpPr/>
          <p:nvPr/>
        </p:nvSpPr>
        <p:spPr>
          <a:xfrm>
            <a:off x="767558" y="3654144"/>
            <a:ext cx="1949521" cy="68086"/>
          </a:xfrm>
          <a:prstGeom prst="rect">
            <a:avLst/>
          </a:prstGeom>
          <a:pattFill prst="wdDnDiag">
            <a:fgClr>
              <a:schemeClr val="bg1"/>
            </a:fgClr>
            <a:bgClr>
              <a:srgbClr val="355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246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14E291-571A-8A47-9A0C-573BED89C2D1}"/>
              </a:ext>
            </a:extLst>
          </p:cNvPr>
          <p:cNvSpPr txBox="1">
            <a:spLocks/>
          </p:cNvSpPr>
          <p:nvPr/>
        </p:nvSpPr>
        <p:spPr>
          <a:xfrm>
            <a:off x="198350" y="475803"/>
            <a:ext cx="5776106" cy="15858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a:solidFill>
                  <a:srgbClr val="1D5668"/>
                </a:solidFill>
                <a:latin typeface="Arial Black" panose="020B0604020202020204" pitchFamily="34" charset="0"/>
                <a:cs typeface="Arial Black" panose="020B0604020202020204" pitchFamily="34" charset="0"/>
              </a:rPr>
              <a:t>Forecast With </a:t>
            </a:r>
          </a:p>
          <a:p>
            <a:r>
              <a:rPr lang="en-US" sz="4200" b="1">
                <a:solidFill>
                  <a:srgbClr val="1D5668"/>
                </a:solidFill>
                <a:latin typeface="Arial Black" panose="020B0604020202020204" pitchFamily="34" charset="0"/>
                <a:cs typeface="Arial Black" panose="020B0604020202020204" pitchFamily="34" charset="0"/>
              </a:rPr>
              <a:t>No Rate Increases</a:t>
            </a:r>
          </a:p>
        </p:txBody>
      </p:sp>
      <p:sp>
        <p:nvSpPr>
          <p:cNvPr id="2" name="Rectangle 1">
            <a:extLst>
              <a:ext uri="{FF2B5EF4-FFF2-40B4-BE49-F238E27FC236}">
                <a16:creationId xmlns:a16="http://schemas.microsoft.com/office/drawing/2014/main" id="{2FC10565-25C2-697A-D791-D0E685C1251D}"/>
              </a:ext>
            </a:extLst>
          </p:cNvPr>
          <p:cNvSpPr/>
          <p:nvPr/>
        </p:nvSpPr>
        <p:spPr>
          <a:xfrm>
            <a:off x="6217544" y="475803"/>
            <a:ext cx="5776106" cy="1485744"/>
          </a:xfrm>
          <a:prstGeom prst="rect">
            <a:avLst/>
          </a:prstGeom>
          <a:solidFill>
            <a:srgbClr val="1D566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2300" b="1">
                <a:solidFill>
                  <a:schemeClr val="bg1"/>
                </a:solidFill>
                <a:latin typeface="Arial Black" panose="020B0604020202020204" pitchFamily="34" charset="0"/>
                <a:ea typeface="+mj-ea"/>
              </a:rPr>
              <a:t>Rate increases are needed to meet Working Capital Reserve and Debt Service Coverage targets (and minimum requirements)</a:t>
            </a:r>
            <a:endParaRPr lang="en-US" sz="2300">
              <a:solidFill>
                <a:schemeClr val="bg1"/>
              </a:solidFill>
              <a:latin typeface="Roboto Light" panose="02000000000000000000" pitchFamily="2" charset="0"/>
              <a:ea typeface="Roboto Light" panose="02000000000000000000" pitchFamily="2" charset="0"/>
            </a:endParaRPr>
          </a:p>
        </p:txBody>
      </p:sp>
      <p:graphicFrame>
        <p:nvGraphicFramePr>
          <p:cNvPr id="3" name="Chart 2">
            <a:extLst>
              <a:ext uri="{FF2B5EF4-FFF2-40B4-BE49-F238E27FC236}">
                <a16:creationId xmlns:a16="http://schemas.microsoft.com/office/drawing/2014/main" id="{00000000-0008-0000-1600-000002000000}"/>
              </a:ext>
            </a:extLst>
          </p:cNvPr>
          <p:cNvGraphicFramePr>
            <a:graphicFrameLocks/>
          </p:cNvGraphicFramePr>
          <p:nvPr>
            <p:extLst>
              <p:ext uri="{D42A27DB-BD31-4B8C-83A1-F6EECF244321}">
                <p14:modId xmlns:p14="http://schemas.microsoft.com/office/powerpoint/2010/main" val="3480963992"/>
              </p:ext>
            </p:extLst>
          </p:nvPr>
        </p:nvGraphicFramePr>
        <p:xfrm>
          <a:off x="108645" y="2209837"/>
          <a:ext cx="6108900" cy="4172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00000000-0008-0000-1600-00000B000000}"/>
              </a:ext>
            </a:extLst>
          </p:cNvPr>
          <p:cNvGraphicFramePr>
            <a:graphicFrameLocks/>
          </p:cNvGraphicFramePr>
          <p:nvPr>
            <p:extLst>
              <p:ext uri="{D42A27DB-BD31-4B8C-83A1-F6EECF244321}">
                <p14:modId xmlns:p14="http://schemas.microsoft.com/office/powerpoint/2010/main" val="1814102235"/>
              </p:ext>
            </p:extLst>
          </p:nvPr>
        </p:nvGraphicFramePr>
        <p:xfrm>
          <a:off x="6311900" y="2035633"/>
          <a:ext cx="5681750" cy="43465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9399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0ACA-0E38-1E40-56A9-9607B2B94777}"/>
              </a:ext>
            </a:extLst>
          </p:cNvPr>
          <p:cNvSpPr>
            <a:spLocks noGrp="1"/>
          </p:cNvSpPr>
          <p:nvPr>
            <p:ph type="title" idx="4294967295"/>
          </p:nvPr>
        </p:nvSpPr>
        <p:spPr>
          <a:xfrm>
            <a:off x="318977" y="249839"/>
            <a:ext cx="7623544" cy="774220"/>
          </a:xfrm>
          <a:prstGeom prst="rect">
            <a:avLst/>
          </a:prstGeom>
        </p:spPr>
        <p:txBody>
          <a:bodyPr/>
          <a:lstStyle/>
          <a:p>
            <a:r>
              <a:rPr lang="en-US" sz="4800" b="1">
                <a:solidFill>
                  <a:srgbClr val="1D5668"/>
                </a:solidFill>
                <a:latin typeface="Arial Black" panose="020B0604020202020204" pitchFamily="34" charset="0"/>
              </a:rPr>
              <a:t>Executive Summary</a:t>
            </a:r>
            <a:endParaRPr lang="en-US" sz="4800"/>
          </a:p>
        </p:txBody>
      </p:sp>
      <p:sp>
        <p:nvSpPr>
          <p:cNvPr id="3" name="Content Placeholder 2">
            <a:extLst>
              <a:ext uri="{FF2B5EF4-FFF2-40B4-BE49-F238E27FC236}">
                <a16:creationId xmlns:a16="http://schemas.microsoft.com/office/drawing/2014/main" id="{C64F7C25-7B7F-90D2-5991-94E997D6FA58}"/>
              </a:ext>
            </a:extLst>
          </p:cNvPr>
          <p:cNvSpPr>
            <a:spLocks noGrp="1"/>
          </p:cNvSpPr>
          <p:nvPr>
            <p:ph idx="4294967295"/>
          </p:nvPr>
        </p:nvSpPr>
        <p:spPr>
          <a:xfrm>
            <a:off x="318977" y="902760"/>
            <a:ext cx="11645900" cy="5621265"/>
          </a:xfrm>
          <a:prstGeom prst="rect">
            <a:avLst/>
          </a:prstGeom>
        </p:spPr>
        <p:txBody>
          <a:bodyPr>
            <a:noAutofit/>
          </a:bodyPr>
          <a:lstStyle/>
          <a:p>
            <a:pPr marL="457200" indent="-457200">
              <a:spcAft>
                <a:spcPts val="600"/>
              </a:spcAft>
              <a:buFont typeface="+mj-lt"/>
              <a:buAutoNum type="arabicPeriod"/>
            </a:pPr>
            <a:r>
              <a:rPr lang="en-US" sz="2000" dirty="0"/>
              <a:t>DeKalb County has successfully initiated a plan to address the deteriorating water and sewer infrastructure </a:t>
            </a:r>
          </a:p>
          <a:p>
            <a:pPr marL="971550" lvl="1" indent="-514350">
              <a:spcAft>
                <a:spcPts val="600"/>
              </a:spcAft>
              <a:buFont typeface="+mj-lt"/>
              <a:buAutoNum type="alphaLcPeriod"/>
            </a:pPr>
            <a:r>
              <a:rPr lang="en-US" sz="1600" dirty="0"/>
              <a:t>Completed $1.25B in investments since 2017</a:t>
            </a:r>
          </a:p>
          <a:p>
            <a:pPr marL="971550" lvl="1" indent="-514350">
              <a:spcAft>
                <a:spcPts val="600"/>
              </a:spcAft>
              <a:buFont typeface="+mj-lt"/>
              <a:buAutoNum type="alphaLcPeriod"/>
            </a:pPr>
            <a:r>
              <a:rPr lang="en-US" sz="1600" dirty="0"/>
              <a:t>Used multiple funding sources for the water and sewer infrastructure investment (grants, low interest loans, SPLOST, federal and state support, fees, bonds)</a:t>
            </a:r>
          </a:p>
          <a:p>
            <a:pPr marL="971550" lvl="1" indent="-514350">
              <a:spcAft>
                <a:spcPts val="600"/>
              </a:spcAft>
              <a:buFont typeface="+mj-lt"/>
              <a:buAutoNum type="alphaLcPeriod"/>
            </a:pPr>
            <a:r>
              <a:rPr lang="en-US" sz="1600" dirty="0"/>
              <a:t>February 2021 - the BOC approved CIP 2021 which included improvements to Scott Candler Water Treatment Plant and other water and sewer infrastructure as well as considering the first ever master plans for water and sewer</a:t>
            </a:r>
          </a:p>
          <a:p>
            <a:pPr marL="457200" indent="-457200">
              <a:spcAft>
                <a:spcPts val="600"/>
              </a:spcAft>
              <a:buFont typeface="+mj-lt"/>
              <a:buAutoNum type="arabicPeriod"/>
            </a:pPr>
            <a:endParaRPr lang="en-US" sz="100" dirty="0"/>
          </a:p>
          <a:p>
            <a:pPr marL="457200" indent="-457200">
              <a:spcAft>
                <a:spcPts val="600"/>
              </a:spcAft>
              <a:buFont typeface="+mj-lt"/>
              <a:buAutoNum type="arabicPeriod"/>
            </a:pPr>
            <a:r>
              <a:rPr lang="en-US" sz="2000" dirty="0"/>
              <a:t>In 2022, the Governing Authority adopted a 6% rate increase. This is the only rate increase in the past decade (since 2014).</a:t>
            </a:r>
          </a:p>
          <a:p>
            <a:pPr marL="457200" indent="-457200">
              <a:spcAft>
                <a:spcPts val="600"/>
              </a:spcAft>
              <a:buFont typeface="+mj-lt"/>
              <a:buAutoNum type="arabicPeriod"/>
            </a:pPr>
            <a:endParaRPr lang="en-US" sz="100" dirty="0"/>
          </a:p>
          <a:p>
            <a:pPr marL="457200" indent="-457200">
              <a:spcAft>
                <a:spcPts val="600"/>
              </a:spcAft>
              <a:buFont typeface="+mj-lt"/>
              <a:buAutoNum type="arabicPeriod"/>
            </a:pPr>
            <a:r>
              <a:rPr lang="en-US" sz="2000" dirty="0"/>
              <a:t>Due to optimization efforts, which decreased costs and increased revenues, additional rate increases were delayed.</a:t>
            </a:r>
          </a:p>
          <a:p>
            <a:pPr marL="457200" indent="-457200">
              <a:spcAft>
                <a:spcPts val="600"/>
              </a:spcAft>
              <a:buFont typeface="+mj-lt"/>
              <a:buAutoNum type="arabicPeriod"/>
            </a:pPr>
            <a:endParaRPr lang="en-US" sz="100" dirty="0"/>
          </a:p>
          <a:p>
            <a:pPr marL="457200" indent="-457200">
              <a:spcAft>
                <a:spcPts val="600"/>
              </a:spcAft>
              <a:buFont typeface="+mj-lt"/>
              <a:buAutoNum type="arabicPeriod"/>
            </a:pPr>
            <a:r>
              <a:rPr lang="en-US" sz="2000" dirty="0"/>
              <a:t>Post COVID-19, inflationary pressures dramatically increased operational and capital costs.</a:t>
            </a:r>
          </a:p>
          <a:p>
            <a:pPr marL="969963" lvl="1" indent="-512763">
              <a:spcAft>
                <a:spcPts val="600"/>
              </a:spcAft>
              <a:buFont typeface="+mj-lt"/>
              <a:buAutoNum type="alphaLcPeriod"/>
            </a:pPr>
            <a:r>
              <a:rPr lang="en-US" sz="1600" dirty="0"/>
              <a:t>Funding is available for ongoing capital improvement projects at Scott Candler Water Treatment Plant but only through 2025. Similarly, funding is limited for other water and sewer projects.</a:t>
            </a:r>
          </a:p>
          <a:p>
            <a:pPr marL="969963" lvl="1" indent="-512763">
              <a:spcAft>
                <a:spcPts val="600"/>
              </a:spcAft>
              <a:buFont typeface="+mj-lt"/>
              <a:buAutoNum type="alphaLcPeriod"/>
            </a:pPr>
            <a:r>
              <a:rPr lang="en-US" sz="1600" dirty="0"/>
              <a:t>Therefore, additional funding is needed to complete critical infrastructure repairs and improvements. </a:t>
            </a:r>
          </a:p>
        </p:txBody>
      </p:sp>
    </p:spTree>
    <p:extLst>
      <p:ext uri="{BB962C8B-B14F-4D97-AF65-F5344CB8AC3E}">
        <p14:creationId xmlns:p14="http://schemas.microsoft.com/office/powerpoint/2010/main" val="2143320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14E291-571A-8A47-9A0C-573BED89C2D1}"/>
              </a:ext>
            </a:extLst>
          </p:cNvPr>
          <p:cNvSpPr txBox="1">
            <a:spLocks/>
          </p:cNvSpPr>
          <p:nvPr/>
        </p:nvSpPr>
        <p:spPr>
          <a:xfrm>
            <a:off x="474921" y="449768"/>
            <a:ext cx="5989674" cy="11732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1D5668"/>
                </a:solidFill>
                <a:latin typeface="Arial Black" panose="020B0604020202020204" pitchFamily="34" charset="0"/>
                <a:cs typeface="Arial Black" panose="020B0604020202020204" pitchFamily="34" charset="0"/>
              </a:rPr>
              <a:t>Forecast With</a:t>
            </a:r>
          </a:p>
          <a:p>
            <a:r>
              <a:rPr lang="en-US" sz="4000" b="1">
                <a:solidFill>
                  <a:srgbClr val="1D5668"/>
                </a:solidFill>
                <a:latin typeface="Arial Black" panose="020B0604020202020204" pitchFamily="34" charset="0"/>
                <a:cs typeface="Arial Black" panose="020B0604020202020204" pitchFamily="34" charset="0"/>
              </a:rPr>
              <a:t>No Capital Program</a:t>
            </a:r>
          </a:p>
        </p:txBody>
      </p:sp>
      <p:sp>
        <p:nvSpPr>
          <p:cNvPr id="2" name="Rectangle 1">
            <a:extLst>
              <a:ext uri="{FF2B5EF4-FFF2-40B4-BE49-F238E27FC236}">
                <a16:creationId xmlns:a16="http://schemas.microsoft.com/office/drawing/2014/main" id="{2FC10565-25C2-697A-D791-D0E685C1251D}"/>
              </a:ext>
            </a:extLst>
          </p:cNvPr>
          <p:cNvSpPr/>
          <p:nvPr/>
        </p:nvSpPr>
        <p:spPr>
          <a:xfrm>
            <a:off x="6368903" y="347967"/>
            <a:ext cx="5628226" cy="1173291"/>
          </a:xfrm>
          <a:prstGeom prst="rect">
            <a:avLst/>
          </a:prstGeom>
          <a:solidFill>
            <a:srgbClr val="1D5668"/>
          </a:solidFill>
          <a:ln>
            <a:solidFill>
              <a:srgbClr val="1D5668"/>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2300" b="1" dirty="0">
                <a:solidFill>
                  <a:schemeClr val="bg1"/>
                </a:solidFill>
                <a:latin typeface="Arial Black" panose="020B0604020202020204" pitchFamily="34" charset="0"/>
                <a:ea typeface="+mj-ea"/>
              </a:rPr>
              <a:t>Just to Support DWM Operations</a:t>
            </a:r>
          </a:p>
        </p:txBody>
      </p:sp>
      <p:sp>
        <p:nvSpPr>
          <p:cNvPr id="4" name="TextBox 3">
            <a:extLst>
              <a:ext uri="{FF2B5EF4-FFF2-40B4-BE49-F238E27FC236}">
                <a16:creationId xmlns:a16="http://schemas.microsoft.com/office/drawing/2014/main" id="{2B6CE9FF-D22E-06F5-C691-5833FC6B0323}"/>
              </a:ext>
            </a:extLst>
          </p:cNvPr>
          <p:cNvSpPr txBox="1"/>
          <p:nvPr/>
        </p:nvSpPr>
        <p:spPr>
          <a:xfrm>
            <a:off x="304799" y="6177399"/>
            <a:ext cx="5442857" cy="461665"/>
          </a:xfrm>
          <a:prstGeom prst="rect">
            <a:avLst/>
          </a:prstGeom>
          <a:noFill/>
        </p:spPr>
        <p:txBody>
          <a:bodyPr wrap="square" rtlCol="0">
            <a:spAutoFit/>
          </a:bodyPr>
          <a:lstStyle/>
          <a:p>
            <a:r>
              <a:rPr lang="en-US" sz="1200"/>
              <a:t>Note: rate increase implementation January 1 of each year</a:t>
            </a:r>
          </a:p>
          <a:p>
            <a:endParaRPr lang="en-US" sz="1200"/>
          </a:p>
        </p:txBody>
      </p:sp>
      <p:graphicFrame>
        <p:nvGraphicFramePr>
          <p:cNvPr id="3" name="Chart 2">
            <a:extLst>
              <a:ext uri="{FF2B5EF4-FFF2-40B4-BE49-F238E27FC236}">
                <a16:creationId xmlns:a16="http://schemas.microsoft.com/office/drawing/2014/main" id="{00000000-0008-0000-1600-000004000000}"/>
              </a:ext>
            </a:extLst>
          </p:cNvPr>
          <p:cNvGraphicFramePr>
            <a:graphicFrameLocks/>
          </p:cNvGraphicFramePr>
          <p:nvPr>
            <p:extLst>
              <p:ext uri="{D42A27DB-BD31-4B8C-83A1-F6EECF244321}">
                <p14:modId xmlns:p14="http://schemas.microsoft.com/office/powerpoint/2010/main" val="3907708858"/>
              </p:ext>
            </p:extLst>
          </p:nvPr>
        </p:nvGraphicFramePr>
        <p:xfrm>
          <a:off x="95039" y="1623059"/>
          <a:ext cx="5862378" cy="43109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0000000-0008-0000-1600-00000B000000}"/>
              </a:ext>
            </a:extLst>
          </p:cNvPr>
          <p:cNvGraphicFramePr>
            <a:graphicFrameLocks/>
          </p:cNvGraphicFramePr>
          <p:nvPr/>
        </p:nvGraphicFramePr>
        <p:xfrm>
          <a:off x="6134750" y="1623059"/>
          <a:ext cx="5862378" cy="43109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55083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38BAC5-672E-9F45-836A-F6C06AE5F83F}"/>
              </a:ext>
            </a:extLst>
          </p:cNvPr>
          <p:cNvSpPr txBox="1">
            <a:spLocks/>
          </p:cNvSpPr>
          <p:nvPr/>
        </p:nvSpPr>
        <p:spPr>
          <a:xfrm>
            <a:off x="382772" y="464940"/>
            <a:ext cx="10820400" cy="81677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1D5668"/>
                </a:solidFill>
                <a:latin typeface="Arial Black"/>
                <a:cs typeface="Arial Black" panose="020B0604020202020204" pitchFamily="34" charset="0"/>
              </a:rPr>
              <a:t>Rate</a:t>
            </a:r>
            <a:r>
              <a:rPr lang="en-US" sz="3600" b="1">
                <a:solidFill>
                  <a:srgbClr val="1D5668"/>
                </a:solidFill>
                <a:latin typeface="Arial Black"/>
                <a:cs typeface="Arial Black" panose="020B0604020202020204" pitchFamily="34" charset="0"/>
              </a:rPr>
              <a:t> Increase Recommendation</a:t>
            </a:r>
          </a:p>
          <a:p>
            <a:endParaRPr lang="en-US" sz="3200" b="1">
              <a:solidFill>
                <a:srgbClr val="1D5668"/>
              </a:solidFill>
              <a:latin typeface="Arial Black" panose="020B0604020202020204" pitchFamily="34" charset="0"/>
              <a:cs typeface="Arial Black" panose="020B0604020202020204" pitchFamily="34" charset="0"/>
            </a:endParaRPr>
          </a:p>
        </p:txBody>
      </p:sp>
      <p:sp>
        <p:nvSpPr>
          <p:cNvPr id="17" name="TextBox 16">
            <a:extLst>
              <a:ext uri="{FF2B5EF4-FFF2-40B4-BE49-F238E27FC236}">
                <a16:creationId xmlns:a16="http://schemas.microsoft.com/office/drawing/2014/main" id="{CADCCD7F-2CCC-4581-9F6F-4F86922C1DCD}"/>
              </a:ext>
            </a:extLst>
          </p:cNvPr>
          <p:cNvSpPr txBox="1"/>
          <p:nvPr/>
        </p:nvSpPr>
        <p:spPr>
          <a:xfrm>
            <a:off x="382772" y="984825"/>
            <a:ext cx="10971449" cy="5293757"/>
          </a:xfrm>
          <a:prstGeom prst="rect">
            <a:avLst/>
          </a:prstGeom>
          <a:noFill/>
        </p:spPr>
        <p:txBody>
          <a:bodyPr wrap="square" lIns="91440" tIns="45720" rIns="91440" bIns="45720" rtlCol="0" anchor="t">
            <a:spAutoFit/>
          </a:bodyPr>
          <a:lstStyle/>
          <a:p>
            <a:endParaRPr lang="en-US" b="1">
              <a:solidFill>
                <a:srgbClr val="1D5668"/>
              </a:solidFill>
            </a:endParaRPr>
          </a:p>
          <a:p>
            <a:pPr marL="914400" lvl="1" indent="-457200">
              <a:buFont typeface="+mj-lt"/>
              <a:buAutoNum type="arabicPeriod"/>
            </a:pPr>
            <a:r>
              <a:rPr lang="en-US" sz="2000" u="sng">
                <a:solidFill>
                  <a:srgbClr val="1D5668"/>
                </a:solidFill>
              </a:rPr>
              <a:t>Address issues</a:t>
            </a:r>
            <a:r>
              <a:rPr lang="en-US" sz="2000">
                <a:solidFill>
                  <a:srgbClr val="1D5668"/>
                </a:solidFill>
              </a:rPr>
              <a:t> at the Scott Candler Water Treatment Plant, the water system and the wastewater system </a:t>
            </a:r>
          </a:p>
          <a:p>
            <a:pPr marL="914400" lvl="1" indent="-457200">
              <a:buFont typeface="+mj-lt"/>
              <a:buAutoNum type="arabicPeriod"/>
            </a:pPr>
            <a:endParaRPr lang="en-US" sz="2000" b="1" u="sng">
              <a:solidFill>
                <a:srgbClr val="1D5668"/>
              </a:solidFill>
            </a:endParaRPr>
          </a:p>
          <a:p>
            <a:pPr marL="914400" lvl="1" indent="-457200">
              <a:buFont typeface="+mj-lt"/>
              <a:buAutoNum type="arabicPeriod"/>
            </a:pPr>
            <a:r>
              <a:rPr lang="en-US" sz="2000" u="sng">
                <a:solidFill>
                  <a:srgbClr val="1D5668"/>
                </a:solidFill>
              </a:rPr>
              <a:t>Meet Bond Resolution Requirements</a:t>
            </a:r>
            <a:r>
              <a:rPr lang="en-US" sz="2000">
                <a:solidFill>
                  <a:srgbClr val="1D5668"/>
                </a:solidFill>
              </a:rPr>
              <a:t>: rate increases are needed to meet minimum Rate Covenant requirements required by Bond Resolution.</a:t>
            </a:r>
          </a:p>
          <a:p>
            <a:pPr marL="914400" lvl="1" indent="-457200">
              <a:buFont typeface="+mj-lt"/>
              <a:buAutoNum type="arabicPeriod"/>
            </a:pPr>
            <a:endParaRPr lang="en-US" sz="2000">
              <a:solidFill>
                <a:srgbClr val="1D5668"/>
              </a:solidFill>
            </a:endParaRPr>
          </a:p>
          <a:p>
            <a:pPr marL="914400" lvl="1" indent="-457200">
              <a:buFont typeface="+mj-lt"/>
              <a:buAutoNum type="arabicPeriod"/>
            </a:pPr>
            <a:r>
              <a:rPr lang="en-US" sz="2000" u="sng">
                <a:solidFill>
                  <a:srgbClr val="1D5668"/>
                </a:solidFill>
              </a:rPr>
              <a:t>Maintain Financial Stability</a:t>
            </a:r>
            <a:r>
              <a:rPr lang="en-US" sz="2000">
                <a:solidFill>
                  <a:srgbClr val="1D5668"/>
                </a:solidFill>
              </a:rPr>
              <a:t>: financially stable utilities establish and meet financial metrics.  While Watershed has established financial metrics, the metrics are not being met.</a:t>
            </a:r>
          </a:p>
          <a:p>
            <a:pPr marL="914400" lvl="1" indent="-457200">
              <a:buFont typeface="+mj-lt"/>
              <a:buAutoNum type="arabicPeriod"/>
            </a:pPr>
            <a:endParaRPr lang="en-US" sz="2000">
              <a:solidFill>
                <a:srgbClr val="1D5668"/>
              </a:solidFill>
            </a:endParaRPr>
          </a:p>
          <a:p>
            <a:pPr marL="914400" lvl="1" indent="-457200">
              <a:buFont typeface="+mj-lt"/>
              <a:buAutoNum type="arabicPeriod"/>
            </a:pPr>
            <a:r>
              <a:rPr lang="en-US" sz="2000" u="sng">
                <a:solidFill>
                  <a:srgbClr val="1D5668"/>
                </a:solidFill>
              </a:rPr>
              <a:t>Maintain Bond Ratings</a:t>
            </a:r>
            <a:r>
              <a:rPr lang="en-US" sz="2000">
                <a:solidFill>
                  <a:srgbClr val="1D5668"/>
                </a:solidFill>
              </a:rPr>
              <a:t>: the lack of rate increases in 2023 and 2024 could result in negative rating actions.</a:t>
            </a:r>
          </a:p>
          <a:p>
            <a:pPr marL="914400" lvl="1" indent="-457200">
              <a:buFont typeface="+mj-lt"/>
              <a:buAutoNum type="arabicPeriod"/>
            </a:pPr>
            <a:endParaRPr lang="en-US" sz="2000">
              <a:solidFill>
                <a:srgbClr val="1D5668"/>
              </a:solidFill>
            </a:endParaRPr>
          </a:p>
          <a:p>
            <a:pPr marL="914400" lvl="1" indent="-457200">
              <a:buFont typeface="+mj-lt"/>
              <a:buAutoNum type="arabicPeriod"/>
            </a:pPr>
            <a:r>
              <a:rPr lang="en-US" sz="2000" u="sng">
                <a:solidFill>
                  <a:srgbClr val="1D5668"/>
                </a:solidFill>
              </a:rPr>
              <a:t>Fund the Capital Program</a:t>
            </a:r>
            <a:r>
              <a:rPr lang="en-US" sz="2000">
                <a:solidFill>
                  <a:srgbClr val="1D5668"/>
                </a:solidFill>
              </a:rPr>
              <a:t>: funding the capital program will require additional debt which requires rate increases to support.  The Bond Resolution stipulates requirements for additional Parity bonds, rate increases are needed to meet these requirements.</a:t>
            </a:r>
          </a:p>
        </p:txBody>
      </p:sp>
    </p:spTree>
    <p:extLst>
      <p:ext uri="{BB962C8B-B14F-4D97-AF65-F5344CB8AC3E}">
        <p14:creationId xmlns:p14="http://schemas.microsoft.com/office/powerpoint/2010/main" val="206604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B5E70-1425-D772-83E2-86506F00BC3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t="7858" b="7858"/>
          <a:stretch/>
        </p:blipFill>
        <p:spPr>
          <a:xfrm flipH="1">
            <a:off x="0" y="0"/>
            <a:ext cx="12192000" cy="6857998"/>
          </a:xfrm>
          <a:prstGeom prst="rect">
            <a:avLst/>
          </a:prstGeom>
        </p:spPr>
      </p:pic>
      <p:sp>
        <p:nvSpPr>
          <p:cNvPr id="5" name="Rectangle 4">
            <a:extLst>
              <a:ext uri="{FF2B5EF4-FFF2-40B4-BE49-F238E27FC236}">
                <a16:creationId xmlns:a16="http://schemas.microsoft.com/office/drawing/2014/main" id="{5E42CD57-2264-142F-6C4A-C8C303DE13E8}"/>
              </a:ext>
            </a:extLst>
          </p:cNvPr>
          <p:cNvSpPr/>
          <p:nvPr/>
        </p:nvSpPr>
        <p:spPr>
          <a:xfrm>
            <a:off x="-1" y="-10633"/>
            <a:ext cx="12215035" cy="6860144"/>
          </a:xfrm>
          <a:prstGeom prst="rect">
            <a:avLst/>
          </a:prstGeom>
          <a:solidFill>
            <a:srgbClr val="1D566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A6F1E61-6E95-048D-305B-E43476A6DCFD}"/>
              </a:ext>
            </a:extLst>
          </p:cNvPr>
          <p:cNvSpPr txBox="1">
            <a:spLocks/>
          </p:cNvSpPr>
          <p:nvPr/>
        </p:nvSpPr>
        <p:spPr>
          <a:xfrm>
            <a:off x="427152" y="2394909"/>
            <a:ext cx="11360727" cy="224331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7700" b="1">
                <a:solidFill>
                  <a:srgbClr val="A4CB76"/>
                </a:solidFill>
                <a:latin typeface="Arial" panose="020B0604020202020204" pitchFamily="34" charset="0"/>
                <a:cs typeface="Arial" panose="020B0604020202020204" pitchFamily="34" charset="0"/>
              </a:rPr>
              <a:t>Customer Bill Impacts and Affordability</a:t>
            </a:r>
          </a:p>
        </p:txBody>
      </p:sp>
      <p:sp>
        <p:nvSpPr>
          <p:cNvPr id="10" name="Rectangle 9">
            <a:extLst>
              <a:ext uri="{FF2B5EF4-FFF2-40B4-BE49-F238E27FC236}">
                <a16:creationId xmlns:a16="http://schemas.microsoft.com/office/drawing/2014/main" id="{A7E83601-2E64-468D-9907-DB09FA949340}"/>
              </a:ext>
            </a:extLst>
          </p:cNvPr>
          <p:cNvSpPr/>
          <p:nvPr/>
        </p:nvSpPr>
        <p:spPr>
          <a:xfrm>
            <a:off x="1114243" y="4768844"/>
            <a:ext cx="1949521" cy="68086"/>
          </a:xfrm>
          <a:prstGeom prst="rect">
            <a:avLst/>
          </a:prstGeom>
          <a:pattFill prst="wdDnDiag">
            <a:fgClr>
              <a:schemeClr val="bg1"/>
            </a:fgClr>
            <a:bgClr>
              <a:srgbClr val="355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768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9267C0-07DC-F405-3E6F-D1821239D9A3}"/>
              </a:ext>
            </a:extLst>
          </p:cNvPr>
          <p:cNvSpPr txBox="1"/>
          <p:nvPr/>
        </p:nvSpPr>
        <p:spPr>
          <a:xfrm>
            <a:off x="1050280" y="1873574"/>
            <a:ext cx="10279512" cy="3740383"/>
          </a:xfrm>
          <a:prstGeom prst="rect">
            <a:avLst/>
          </a:prstGeom>
          <a:noFill/>
        </p:spPr>
        <p:txBody>
          <a:bodyPr wrap="square" rtlCol="0">
            <a:spAutoFit/>
          </a:bodyPr>
          <a:lstStyle/>
          <a:p>
            <a:pPr marL="0" marR="0">
              <a:lnSpc>
                <a:spcPct val="107000"/>
              </a:lnSpc>
              <a:spcBef>
                <a:spcPts val="0"/>
              </a:spcBef>
              <a:spcAft>
                <a:spcPts val="800"/>
              </a:spcAft>
            </a:pPr>
            <a:r>
              <a:rPr lang="en-US" sz="3200" b="1" kern="1200" dirty="0">
                <a:effectLst/>
                <a:latin typeface="Calibri Light" panose="020F0302020204030204" pitchFamily="34" charset="0"/>
                <a:ea typeface="Times New Roman" panose="02020603050405020304" pitchFamily="18" charset="0"/>
                <a:cs typeface="Times New Roman" panose="02020603050405020304" pitchFamily="18" charset="0"/>
              </a:rPr>
              <a:t>Financial assistance for customer bills:  </a:t>
            </a:r>
            <a:r>
              <a:rPr lang="en-US" sz="3200" b="1" u="dbl" kern="1200"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$2.9M</a:t>
            </a:r>
            <a:endParaRPr lang="en-US" sz="3200" dirty="0">
              <a:effectLst/>
              <a:latin typeface="Arial" panose="020B0604020202020204" pitchFamily="34" charset="0"/>
              <a:ea typeface="Calibri" panose="020F0502020204030204" pitchFamily="34" charset="0"/>
            </a:endParaRPr>
          </a:p>
          <a:p>
            <a:pPr marL="0" marR="0">
              <a:lnSpc>
                <a:spcPct val="107000"/>
              </a:lnSpc>
              <a:spcBef>
                <a:spcPts val="0"/>
              </a:spcBef>
              <a:spcAft>
                <a:spcPts val="800"/>
              </a:spcAft>
            </a:pPr>
            <a:r>
              <a:rPr lang="en-US" sz="3200" b="1" kern="1200" dirty="0">
                <a:effectLst/>
                <a:latin typeface="Calibri Light" panose="020F0302020204030204" pitchFamily="34" charset="0"/>
                <a:ea typeface="Times New Roman" panose="02020603050405020304" pitchFamily="18" charset="0"/>
                <a:cs typeface="Times New Roman" panose="02020603050405020304" pitchFamily="18" charset="0"/>
              </a:rPr>
              <a:t>Extended Installment Plans:  </a:t>
            </a:r>
            <a:r>
              <a:rPr lang="en-US" sz="3200" b="1" u="dbl" kern="1200"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10,434</a:t>
            </a:r>
            <a:r>
              <a:rPr lang="en-US" sz="3200" b="1" kern="1200"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3200" b="1" i="1" kern="1200" dirty="0">
                <a:effectLst/>
                <a:latin typeface="Calibri Light" panose="020F0302020204030204" pitchFamily="34" charset="0"/>
                <a:ea typeface="Times New Roman" panose="02020603050405020304" pitchFamily="18" charset="0"/>
                <a:cs typeface="Times New Roman" panose="02020603050405020304" pitchFamily="18" charset="0"/>
              </a:rPr>
              <a:t>(2021 to 2023)</a:t>
            </a:r>
            <a:endParaRPr lang="en-US" sz="3200" dirty="0">
              <a:effectLst/>
              <a:latin typeface="Arial" panose="020B0604020202020204" pitchFamily="34" charset="0"/>
              <a:ea typeface="Calibri" panose="020F0502020204030204" pitchFamily="34" charset="0"/>
            </a:endParaRPr>
          </a:p>
          <a:p>
            <a:pPr marL="0" marR="0">
              <a:lnSpc>
                <a:spcPct val="107000"/>
              </a:lnSpc>
              <a:spcBef>
                <a:spcPts val="0"/>
              </a:spcBef>
              <a:spcAft>
                <a:spcPts val="800"/>
              </a:spcAft>
            </a:pPr>
            <a:r>
              <a:rPr lang="en-US" sz="3200" b="1" kern="1200" dirty="0">
                <a:effectLst/>
                <a:latin typeface="Calibri Light" panose="020F0302020204030204" pitchFamily="34" charset="0"/>
                <a:ea typeface="Times New Roman" panose="02020603050405020304" pitchFamily="18" charset="0"/>
                <a:cs typeface="Times New Roman" panose="02020603050405020304" pitchFamily="18" charset="0"/>
              </a:rPr>
              <a:t>Disconnections in 2023:  </a:t>
            </a:r>
            <a:r>
              <a:rPr lang="en-US" sz="3200" b="1" u="dbl" kern="1200"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4,687</a:t>
            </a:r>
            <a:r>
              <a:rPr lang="en-US" sz="3200" b="1" kern="1200"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3200" b="1" i="1" kern="1200" dirty="0">
                <a:effectLst/>
                <a:latin typeface="Calibri Light" panose="020F0302020204030204" pitchFamily="34" charset="0"/>
                <a:ea typeface="Times New Roman" panose="02020603050405020304" pitchFamily="18" charset="0"/>
                <a:cs typeface="Times New Roman" panose="02020603050405020304" pitchFamily="18" charset="0"/>
              </a:rPr>
              <a:t>(2.3% of total customers)</a:t>
            </a:r>
          </a:p>
          <a:p>
            <a:pPr marL="457200" marR="0" indent="-457200">
              <a:lnSpc>
                <a:spcPct val="107000"/>
              </a:lnSpc>
              <a:spcBef>
                <a:spcPts val="0"/>
              </a:spcBef>
              <a:spcAft>
                <a:spcPts val="800"/>
              </a:spcAft>
              <a:buFont typeface="Arial" panose="020B0604020202020204" pitchFamily="34" charset="0"/>
              <a:buChar char="•"/>
            </a:pPr>
            <a:r>
              <a:rPr lang="en-US" sz="3200" b="1" i="1" dirty="0">
                <a:latin typeface="Calibri Light" panose="020F0302020204030204" pitchFamily="34" charset="0"/>
                <a:ea typeface="Calibri" panose="020F0502020204030204" pitchFamily="34" charset="0"/>
                <a:cs typeface="Times New Roman" panose="02020603050405020304" pitchFamily="18" charset="0"/>
              </a:rPr>
              <a:t>No disconnections 2016-2022</a:t>
            </a:r>
            <a:endParaRPr lang="en-US" sz="3200" dirty="0">
              <a:effectLst/>
              <a:latin typeface="Arial" panose="020B0604020202020204" pitchFamily="34" charset="0"/>
              <a:ea typeface="Calibri" panose="020F0502020204030204" pitchFamily="34" charset="0"/>
            </a:endParaRPr>
          </a:p>
          <a:p>
            <a:pPr marL="0" marR="0">
              <a:lnSpc>
                <a:spcPct val="107000"/>
              </a:lnSpc>
              <a:spcBef>
                <a:spcPts val="0"/>
              </a:spcBef>
              <a:spcAft>
                <a:spcPts val="800"/>
              </a:spcAft>
            </a:pPr>
            <a:r>
              <a:rPr lang="en-US" sz="3200" b="1" kern="1200" dirty="0">
                <a:effectLst/>
                <a:latin typeface="Calibri Light" panose="020F0302020204030204" pitchFamily="34" charset="0"/>
                <a:ea typeface="Times New Roman" panose="02020603050405020304" pitchFamily="18" charset="0"/>
                <a:cs typeface="Times New Roman" panose="02020603050405020304" pitchFamily="18" charset="0"/>
              </a:rPr>
              <a:t>Customer disputes:  </a:t>
            </a:r>
            <a:r>
              <a:rPr lang="en-US" sz="3200" b="1" u="dbl" kern="1200"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69/month</a:t>
            </a:r>
            <a:r>
              <a:rPr lang="en-US" sz="3200" b="1" kern="1200"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3200" b="1" i="1" kern="1200" dirty="0">
                <a:effectLst/>
                <a:latin typeface="Calibri Light" panose="020F0302020204030204" pitchFamily="34" charset="0"/>
                <a:ea typeface="Times New Roman" panose="02020603050405020304" pitchFamily="18" charset="0"/>
                <a:cs typeface="Times New Roman" panose="02020603050405020304" pitchFamily="18" charset="0"/>
              </a:rPr>
              <a:t>(0.03% of customers)</a:t>
            </a:r>
            <a:endParaRPr lang="en-US" sz="3200" dirty="0">
              <a:effectLst/>
              <a:latin typeface="Arial" panose="020B0604020202020204" pitchFamily="34" charset="0"/>
              <a:ea typeface="Calibri" panose="020F0502020204030204" pitchFamily="34" charset="0"/>
            </a:endParaRPr>
          </a:p>
          <a:p>
            <a:pPr marL="0" marR="0">
              <a:lnSpc>
                <a:spcPct val="107000"/>
              </a:lnSpc>
              <a:spcBef>
                <a:spcPts val="0"/>
              </a:spcBef>
              <a:spcAft>
                <a:spcPts val="800"/>
              </a:spcAft>
            </a:pPr>
            <a:r>
              <a:rPr lang="en-US" sz="3200" b="1" kern="1200" dirty="0">
                <a:effectLst/>
                <a:latin typeface="Calibri Light" panose="020F0302020204030204" pitchFamily="34" charset="0"/>
                <a:ea typeface="Times New Roman" panose="02020603050405020304" pitchFamily="18" charset="0"/>
                <a:cs typeface="Times New Roman" panose="02020603050405020304" pitchFamily="18" charset="0"/>
              </a:rPr>
              <a:t>Customers electing mediation:  </a:t>
            </a:r>
            <a:r>
              <a:rPr lang="en-US" sz="3200" b="1" u="dbl" kern="1200"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20</a:t>
            </a:r>
            <a:r>
              <a:rPr lang="en-US" sz="3200" b="1" kern="1200"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3200" b="1" i="1" kern="1200" dirty="0">
                <a:effectLst/>
                <a:latin typeface="Calibri Light" panose="020F0302020204030204" pitchFamily="34" charset="0"/>
                <a:ea typeface="Times New Roman" panose="02020603050405020304" pitchFamily="18" charset="0"/>
                <a:cs typeface="Times New Roman" panose="02020603050405020304" pitchFamily="18" charset="0"/>
              </a:rPr>
              <a:t>(since 2016)</a:t>
            </a:r>
            <a:endParaRPr lang="en-US" sz="1800" dirty="0">
              <a:effectLst/>
              <a:latin typeface="Arial" panose="020B060402020202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6D41AD79-CB94-E9FC-B2D3-2CC36CF88DA4}"/>
              </a:ext>
            </a:extLst>
          </p:cNvPr>
          <p:cNvSpPr txBox="1"/>
          <p:nvPr/>
        </p:nvSpPr>
        <p:spPr>
          <a:xfrm>
            <a:off x="993914" y="626301"/>
            <a:ext cx="10392245" cy="722762"/>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DEKALB WATER BILLING </a:t>
            </a:r>
            <a:r>
              <a:rPr kumimoji="0" lang="en-US" sz="4000" b="1" i="0" u="none" strike="noStrike" kern="1200" cap="none" spc="0" normalizeH="0" baseline="0" noProof="0" dirty="0">
                <a:ln>
                  <a:noFill/>
                </a:ln>
                <a:solidFill>
                  <a:prstClr val="black"/>
                </a:solidFill>
                <a:effectLst/>
                <a:uLnTx/>
                <a:uFillTx/>
                <a:latin typeface="Aptos Display" panose="020B0004020202020204" pitchFamily="34" charset="0"/>
                <a:ea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a:ln>
                  <a:noFill/>
                </a:ln>
                <a:solidFill>
                  <a:prstClr val="black"/>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BY THE NUMBERS</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191140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B43FB50-00E1-8F6F-610D-BEF3A4D2C008}"/>
              </a:ext>
            </a:extLst>
          </p:cNvPr>
          <p:cNvPicPr>
            <a:picLocks noChangeAspect="1"/>
          </p:cNvPicPr>
          <p:nvPr/>
        </p:nvPicPr>
        <p:blipFill>
          <a:blip r:embed="rId2"/>
          <a:stretch>
            <a:fillRect/>
          </a:stretch>
        </p:blipFill>
        <p:spPr>
          <a:xfrm>
            <a:off x="2092479" y="335370"/>
            <a:ext cx="8007042" cy="6187260"/>
          </a:xfrm>
          <a:prstGeom prst="rect">
            <a:avLst/>
          </a:prstGeom>
        </p:spPr>
      </p:pic>
    </p:spTree>
    <p:extLst>
      <p:ext uri="{BB962C8B-B14F-4D97-AF65-F5344CB8AC3E}">
        <p14:creationId xmlns:p14="http://schemas.microsoft.com/office/powerpoint/2010/main" val="3125530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14E291-571A-8A47-9A0C-573BED89C2D1}"/>
              </a:ext>
            </a:extLst>
          </p:cNvPr>
          <p:cNvSpPr txBox="1">
            <a:spLocks/>
          </p:cNvSpPr>
          <p:nvPr/>
        </p:nvSpPr>
        <p:spPr>
          <a:xfrm>
            <a:off x="474921" y="351838"/>
            <a:ext cx="11136054" cy="7471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D5668"/>
                </a:solidFill>
                <a:latin typeface="Arial Black" panose="020B0604020202020204" pitchFamily="34" charset="0"/>
                <a:cs typeface="Arial Black" panose="020B0604020202020204" pitchFamily="34" charset="0"/>
              </a:rPr>
              <a:t>Residential Water &amp; Sewer Bill - 6,000 gallons of Usage per Month – 2027 Rates</a:t>
            </a:r>
            <a:endParaRPr lang="en-US" sz="3600" b="1" dirty="0">
              <a:solidFill>
                <a:srgbClr val="1D5668"/>
              </a:solidFill>
              <a:latin typeface="Arial Black" panose="020B0604020202020204" pitchFamily="34" charset="0"/>
              <a:cs typeface="Arial Black" panose="020B0604020202020204" pitchFamily="34" charset="0"/>
            </a:endParaRPr>
          </a:p>
        </p:txBody>
      </p:sp>
      <p:pic>
        <p:nvPicPr>
          <p:cNvPr id="2" name="Picture 1">
            <a:extLst>
              <a:ext uri="{FF2B5EF4-FFF2-40B4-BE49-F238E27FC236}">
                <a16:creationId xmlns:a16="http://schemas.microsoft.com/office/drawing/2014/main" id="{1E05A349-B56E-E84F-B975-B426423CD5E7}"/>
              </a:ext>
            </a:extLst>
          </p:cNvPr>
          <p:cNvPicPr>
            <a:picLocks noChangeAspect="1"/>
          </p:cNvPicPr>
          <p:nvPr/>
        </p:nvPicPr>
        <p:blipFill>
          <a:blip r:embed="rId3"/>
          <a:stretch>
            <a:fillRect/>
          </a:stretch>
        </p:blipFill>
        <p:spPr>
          <a:xfrm>
            <a:off x="769190" y="1524839"/>
            <a:ext cx="7217359" cy="4773168"/>
          </a:xfrm>
          <a:prstGeom prst="rect">
            <a:avLst/>
          </a:prstGeom>
        </p:spPr>
      </p:pic>
      <p:sp>
        <p:nvSpPr>
          <p:cNvPr id="3" name="TextBox 2">
            <a:extLst>
              <a:ext uri="{FF2B5EF4-FFF2-40B4-BE49-F238E27FC236}">
                <a16:creationId xmlns:a16="http://schemas.microsoft.com/office/drawing/2014/main" id="{F7924EAA-644F-9DBC-6727-AE4C6D0A307B}"/>
              </a:ext>
            </a:extLst>
          </p:cNvPr>
          <p:cNvSpPr txBox="1"/>
          <p:nvPr/>
        </p:nvSpPr>
        <p:spPr>
          <a:xfrm>
            <a:off x="8581636" y="3716032"/>
            <a:ext cx="3204482" cy="2862322"/>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Notes:</a:t>
            </a:r>
          </a:p>
          <a:p>
            <a:pPr marL="171450" indent="-171450">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Entities under a consent decree</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Atlanta also has access to a MOST</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Miami-Dade does not include specific  CD Funding</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DC Water includes CRIAC rate for CD Funding</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Other funding sources for Baltimore and Nashville are currently unknown</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Future rates are based on information available as of September 2024.  Where information was not available, future rate adjustments are estimated.</a:t>
            </a:r>
          </a:p>
          <a:p>
            <a:pPr marL="171450" indent="-1714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888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14E291-571A-8A47-9A0C-573BED89C2D1}"/>
              </a:ext>
            </a:extLst>
          </p:cNvPr>
          <p:cNvSpPr txBox="1">
            <a:spLocks/>
          </p:cNvSpPr>
          <p:nvPr/>
        </p:nvSpPr>
        <p:spPr>
          <a:xfrm>
            <a:off x="474921" y="449769"/>
            <a:ext cx="11136054" cy="7471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D5668"/>
                </a:solidFill>
                <a:latin typeface="Arial Black" panose="020B0604020202020204" pitchFamily="34" charset="0"/>
                <a:cs typeface="Arial Black" panose="020B0604020202020204" pitchFamily="34" charset="0"/>
              </a:rPr>
              <a:t>Affordability Measure – Bill as a percentage of Median Household Income – 2027 Rates</a:t>
            </a:r>
            <a:endParaRPr lang="en-US" sz="3600" b="1" dirty="0">
              <a:solidFill>
                <a:srgbClr val="1D5668"/>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54778042-9902-D305-415B-593D0E7CF82F}"/>
              </a:ext>
            </a:extLst>
          </p:cNvPr>
          <p:cNvSpPr txBox="1"/>
          <p:nvPr/>
        </p:nvSpPr>
        <p:spPr>
          <a:xfrm>
            <a:off x="2720168" y="6519752"/>
            <a:ext cx="8768615"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Note - 2027 MHI escalated based on last 5 year’s of MHI growth (5%) as reported by Federal Reserve Economic Data with their consideration of U.S. Census Bureau data</a:t>
            </a:r>
          </a:p>
        </p:txBody>
      </p:sp>
      <p:pic>
        <p:nvPicPr>
          <p:cNvPr id="3" name="Picture 2">
            <a:extLst>
              <a:ext uri="{FF2B5EF4-FFF2-40B4-BE49-F238E27FC236}">
                <a16:creationId xmlns:a16="http://schemas.microsoft.com/office/drawing/2014/main" id="{141296F0-DA5F-4FDC-219C-9EEB01F12060}"/>
              </a:ext>
            </a:extLst>
          </p:cNvPr>
          <p:cNvPicPr>
            <a:picLocks noChangeAspect="1"/>
          </p:cNvPicPr>
          <p:nvPr/>
        </p:nvPicPr>
        <p:blipFill>
          <a:blip r:embed="rId3"/>
          <a:stretch>
            <a:fillRect/>
          </a:stretch>
        </p:blipFill>
        <p:spPr>
          <a:xfrm>
            <a:off x="19485" y="1621228"/>
            <a:ext cx="9758172" cy="4148328"/>
          </a:xfrm>
          <a:prstGeom prst="rect">
            <a:avLst/>
          </a:prstGeom>
        </p:spPr>
      </p:pic>
      <p:cxnSp>
        <p:nvCxnSpPr>
          <p:cNvPr id="8" name="Straight Connector 7">
            <a:extLst>
              <a:ext uri="{FF2B5EF4-FFF2-40B4-BE49-F238E27FC236}">
                <a16:creationId xmlns:a16="http://schemas.microsoft.com/office/drawing/2014/main" id="{6E6D0B90-C5C9-7F9C-3B3F-71283C238BA6}"/>
              </a:ext>
            </a:extLst>
          </p:cNvPr>
          <p:cNvCxnSpPr>
            <a:cxnSpLocks/>
          </p:cNvCxnSpPr>
          <p:nvPr/>
        </p:nvCxnSpPr>
        <p:spPr>
          <a:xfrm>
            <a:off x="6207943" y="2054713"/>
            <a:ext cx="0" cy="35375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
            <a:extLst>
              <a:ext uri="{FF2B5EF4-FFF2-40B4-BE49-F238E27FC236}">
                <a16:creationId xmlns:a16="http://schemas.microsoft.com/office/drawing/2014/main" id="{A127921E-2355-298F-A501-5CB3D5C44CF2}"/>
              </a:ext>
            </a:extLst>
          </p:cNvPr>
          <p:cNvSpPr txBox="1"/>
          <p:nvPr/>
        </p:nvSpPr>
        <p:spPr>
          <a:xfrm>
            <a:off x="5957572" y="3776898"/>
            <a:ext cx="1627398" cy="3221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b="1" dirty="0"/>
              <a:t>Average: 1.91%</a:t>
            </a:r>
          </a:p>
        </p:txBody>
      </p:sp>
      <p:sp>
        <p:nvSpPr>
          <p:cNvPr id="2" name="TextBox 1">
            <a:extLst>
              <a:ext uri="{FF2B5EF4-FFF2-40B4-BE49-F238E27FC236}">
                <a16:creationId xmlns:a16="http://schemas.microsoft.com/office/drawing/2014/main" id="{4753CF74-0155-1153-3B5D-12BADFA931FA}"/>
              </a:ext>
            </a:extLst>
          </p:cNvPr>
          <p:cNvSpPr txBox="1"/>
          <p:nvPr/>
        </p:nvSpPr>
        <p:spPr>
          <a:xfrm>
            <a:off x="8740257" y="2907234"/>
            <a:ext cx="3204482" cy="2862322"/>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Notes:</a:t>
            </a:r>
          </a:p>
          <a:p>
            <a:pPr marL="171450" indent="-171450">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Entities under a consent decree</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Atlanta also has access to a MOST</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Miami-Dade does not include specific  CD Funding</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DC Water includes CRIAC rate for CD Funding</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Other funding sources for Baltimore and Nashville are currently unknown</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Future rates are based on information available as of September 2024.  Where information was not available, future rate adjustments are estimated.</a:t>
            </a:r>
          </a:p>
          <a:p>
            <a:pPr marL="171450" indent="-1714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7936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14E291-571A-8A47-9A0C-573BED89C2D1}"/>
              </a:ext>
            </a:extLst>
          </p:cNvPr>
          <p:cNvSpPr txBox="1">
            <a:spLocks/>
          </p:cNvSpPr>
          <p:nvPr/>
        </p:nvSpPr>
        <p:spPr>
          <a:xfrm>
            <a:off x="474920" y="449769"/>
            <a:ext cx="11171647" cy="10998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D5668"/>
                </a:solidFill>
                <a:latin typeface="Arial Black" panose="020B0604020202020204" pitchFamily="34" charset="0"/>
                <a:cs typeface="Arial Black" panose="020B0604020202020204" pitchFamily="34" charset="0"/>
              </a:rPr>
              <a:t>EPA Water and Wastewater Utility Customer Assistance Program (CAP) Study</a:t>
            </a:r>
            <a:endParaRPr lang="en-US" sz="3600" b="1" dirty="0">
              <a:solidFill>
                <a:srgbClr val="1D5668"/>
              </a:solidFill>
              <a:latin typeface="Arial Black" panose="020B0604020202020204" pitchFamily="34" charset="0"/>
              <a:cs typeface="Arial Black" panose="020B0604020202020204" pitchFamily="34" charset="0"/>
            </a:endParaRPr>
          </a:p>
        </p:txBody>
      </p:sp>
      <p:graphicFrame>
        <p:nvGraphicFramePr>
          <p:cNvPr id="7" name="Content Placeholder 9">
            <a:extLst>
              <a:ext uri="{FF2B5EF4-FFF2-40B4-BE49-F238E27FC236}">
                <a16:creationId xmlns:a16="http://schemas.microsoft.com/office/drawing/2014/main" id="{9C12DCD6-CBAE-0659-C929-3FFB8B4016C1}"/>
              </a:ext>
            </a:extLst>
          </p:cNvPr>
          <p:cNvGraphicFramePr>
            <a:graphicFrameLocks/>
          </p:cNvGraphicFramePr>
          <p:nvPr>
            <p:extLst>
              <p:ext uri="{D42A27DB-BD31-4B8C-83A1-F6EECF244321}">
                <p14:modId xmlns:p14="http://schemas.microsoft.com/office/powerpoint/2010/main" val="314750026"/>
              </p:ext>
            </p:extLst>
          </p:nvPr>
        </p:nvGraphicFramePr>
        <p:xfrm>
          <a:off x="4827529" y="1729984"/>
          <a:ext cx="6554637" cy="393192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ED95DB6-5942-D195-0D51-A546E71461CE}"/>
              </a:ext>
            </a:extLst>
          </p:cNvPr>
          <p:cNvSpPr txBox="1"/>
          <p:nvPr/>
        </p:nvSpPr>
        <p:spPr>
          <a:xfrm>
            <a:off x="474920" y="1729984"/>
            <a:ext cx="4352609" cy="4376583"/>
          </a:xfrm>
          <a:prstGeom prst="rect">
            <a:avLst/>
          </a:prstGeom>
          <a:noFill/>
        </p:spPr>
        <p:txBody>
          <a:bodyPr wrap="square" rtlCol="0">
            <a:spAutoFit/>
          </a:bodyPr>
          <a:lstStyle/>
          <a:p>
            <a:pPr marL="285750" indent="-285750">
              <a:lnSpc>
                <a:spcPct val="90000"/>
              </a:lnSpc>
              <a:spcBef>
                <a:spcPts val="200"/>
              </a:spcBef>
              <a:spcAft>
                <a:spcPts val="400"/>
              </a:spcAft>
              <a:buFont typeface="Arial" panose="020B0604020202020204" pitchFamily="34" charset="0"/>
              <a:buChar char="•"/>
            </a:pPr>
            <a:r>
              <a:rPr lang="en-US" sz="2800" b="0" i="0" u="none" strike="noStrike" baseline="0" dirty="0">
                <a:solidFill>
                  <a:srgbClr val="000000"/>
                </a:solidFill>
                <a:latin typeface="ITC Franklin Gothic Std Book"/>
              </a:rPr>
              <a:t>EPA reviewed 795 utilities across the United States</a:t>
            </a:r>
          </a:p>
          <a:p>
            <a:pPr marL="285750" indent="-285750">
              <a:lnSpc>
                <a:spcPct val="90000"/>
              </a:lnSpc>
              <a:spcBef>
                <a:spcPts val="200"/>
              </a:spcBef>
              <a:spcAft>
                <a:spcPts val="400"/>
              </a:spcAft>
              <a:buFont typeface="Arial" panose="020B0604020202020204" pitchFamily="34" charset="0"/>
              <a:buChar char="•"/>
            </a:pPr>
            <a:endParaRPr lang="en-US" sz="800" dirty="0">
              <a:solidFill>
                <a:srgbClr val="000000"/>
              </a:solidFill>
              <a:latin typeface="ITC Franklin Gothic Std Book"/>
            </a:endParaRPr>
          </a:p>
          <a:p>
            <a:pPr marL="285750" indent="-285750">
              <a:lnSpc>
                <a:spcPct val="90000"/>
              </a:lnSpc>
              <a:spcBef>
                <a:spcPts val="200"/>
              </a:spcBef>
              <a:spcAft>
                <a:spcPts val="400"/>
              </a:spcAft>
              <a:buFont typeface="Arial" panose="020B0604020202020204" pitchFamily="34" charset="0"/>
              <a:buChar char="•"/>
            </a:pPr>
            <a:r>
              <a:rPr lang="en-US" sz="2800" dirty="0">
                <a:solidFill>
                  <a:srgbClr val="000000"/>
                </a:solidFill>
                <a:latin typeface="ITC Franklin Gothic Std Book"/>
              </a:rPr>
              <a:t>The study shows </a:t>
            </a:r>
            <a:r>
              <a:rPr lang="en-US" sz="2800" b="0" i="0" u="none" strike="noStrike" baseline="0" dirty="0">
                <a:solidFill>
                  <a:srgbClr val="000000"/>
                </a:solidFill>
                <a:latin typeface="ITC Franklin Gothic Std Book"/>
              </a:rPr>
              <a:t>that approximately 30 percent of surveyed </a:t>
            </a:r>
            <a:r>
              <a:rPr lang="en-US" sz="2800" dirty="0">
                <a:solidFill>
                  <a:srgbClr val="000000"/>
                </a:solidFill>
                <a:latin typeface="ITC Franklin Gothic Std Book"/>
              </a:rPr>
              <a:t>utilities </a:t>
            </a:r>
            <a:r>
              <a:rPr lang="en-US" sz="2800" b="0" i="0" u="none" strike="noStrike" baseline="0" dirty="0">
                <a:solidFill>
                  <a:srgbClr val="000000"/>
                </a:solidFill>
                <a:latin typeface="ITC Franklin Gothic Std Book"/>
              </a:rPr>
              <a:t>offer one or more CAPs </a:t>
            </a:r>
          </a:p>
          <a:p>
            <a:pPr marL="285750" indent="-285750">
              <a:lnSpc>
                <a:spcPct val="90000"/>
              </a:lnSpc>
              <a:spcBef>
                <a:spcPts val="200"/>
              </a:spcBef>
              <a:spcAft>
                <a:spcPts val="400"/>
              </a:spcAft>
              <a:buFont typeface="Arial" panose="020B0604020202020204" pitchFamily="34" charset="0"/>
              <a:buChar char="•"/>
            </a:pPr>
            <a:endParaRPr lang="en-US" sz="800" dirty="0">
              <a:solidFill>
                <a:srgbClr val="000000"/>
              </a:solidFill>
              <a:latin typeface="ITC Franklin Gothic Std Book"/>
            </a:endParaRPr>
          </a:p>
          <a:p>
            <a:pPr marL="285750" indent="-285750">
              <a:lnSpc>
                <a:spcPct val="90000"/>
              </a:lnSpc>
              <a:spcBef>
                <a:spcPts val="200"/>
              </a:spcBef>
              <a:spcAft>
                <a:spcPts val="400"/>
              </a:spcAft>
              <a:buFont typeface="Arial" panose="020B0604020202020204" pitchFamily="34" charset="0"/>
              <a:buChar char="•"/>
            </a:pPr>
            <a:r>
              <a:rPr lang="en-US" sz="2800" dirty="0">
                <a:solidFill>
                  <a:srgbClr val="000000"/>
                </a:solidFill>
                <a:latin typeface="ITC Franklin Gothic Std Book"/>
              </a:rPr>
              <a:t>The most common CAP is </a:t>
            </a:r>
            <a:r>
              <a:rPr lang="en-US" sz="2800" b="0" i="0" u="none" strike="noStrike" baseline="0" dirty="0">
                <a:solidFill>
                  <a:srgbClr val="000000"/>
                </a:solidFill>
                <a:latin typeface="ITC Franklin Gothic Std Book"/>
              </a:rPr>
              <a:t>a bill discount</a:t>
            </a:r>
          </a:p>
          <a:p>
            <a:pPr marL="285750" indent="-285750">
              <a:lnSpc>
                <a:spcPct val="90000"/>
              </a:lnSpc>
              <a:spcBef>
                <a:spcPts val="200"/>
              </a:spcBef>
              <a:spcAft>
                <a:spcPts val="400"/>
              </a:spcAft>
              <a:buFont typeface="Arial" panose="020B0604020202020204" pitchFamily="34" charset="0"/>
              <a:buChar char="•"/>
            </a:pPr>
            <a:endParaRPr lang="en-US" sz="800" dirty="0">
              <a:solidFill>
                <a:srgbClr val="000000"/>
              </a:solidFill>
              <a:latin typeface="ITC Franklin Gothic Std Book"/>
            </a:endParaRPr>
          </a:p>
          <a:p>
            <a:pPr marL="285750" indent="-285750">
              <a:lnSpc>
                <a:spcPct val="90000"/>
              </a:lnSpc>
              <a:spcBef>
                <a:spcPts val="200"/>
              </a:spcBef>
              <a:spcAft>
                <a:spcPts val="400"/>
              </a:spcAft>
              <a:buFont typeface="Arial" panose="020B0604020202020204" pitchFamily="34" charset="0"/>
              <a:buChar char="•"/>
            </a:pPr>
            <a:r>
              <a:rPr lang="en-US" sz="2800" dirty="0">
                <a:solidFill>
                  <a:srgbClr val="000000"/>
                </a:solidFill>
                <a:latin typeface="ITC Franklin Gothic Std Book"/>
              </a:rPr>
              <a:t>DeKalb offers four CAPs</a:t>
            </a:r>
            <a:endParaRPr lang="en-US" sz="2800" dirty="0"/>
          </a:p>
        </p:txBody>
      </p:sp>
      <p:sp>
        <p:nvSpPr>
          <p:cNvPr id="9" name="TextBox 8">
            <a:extLst>
              <a:ext uri="{FF2B5EF4-FFF2-40B4-BE49-F238E27FC236}">
                <a16:creationId xmlns:a16="http://schemas.microsoft.com/office/drawing/2014/main" id="{3D5ECA84-9B0C-C390-8AAA-DF932AD9C346}"/>
              </a:ext>
            </a:extLst>
          </p:cNvPr>
          <p:cNvSpPr txBox="1"/>
          <p:nvPr/>
        </p:nvSpPr>
        <p:spPr>
          <a:xfrm>
            <a:off x="5119879" y="5842221"/>
            <a:ext cx="6554637" cy="744819"/>
          </a:xfrm>
          <a:prstGeom prst="rect">
            <a:avLst/>
          </a:prstGeom>
          <a:noFill/>
        </p:spPr>
        <p:txBody>
          <a:bodyPr wrap="square" rtlCol="0">
            <a:spAutoFit/>
          </a:bodyPr>
          <a:lstStyle/>
          <a:p>
            <a:pPr defTabSz="457200">
              <a:lnSpc>
                <a:spcPct val="90000"/>
              </a:lnSpc>
              <a:spcBef>
                <a:spcPts val="200"/>
              </a:spcBef>
              <a:spcAft>
                <a:spcPts val="400"/>
              </a:spcAft>
            </a:pPr>
            <a:r>
              <a:rPr lang="en-US" sz="900" b="1" dirty="0">
                <a:solidFill>
                  <a:srgbClr val="1D1D1D"/>
                </a:solidFill>
                <a:latin typeface="Arial"/>
              </a:rPr>
              <a:t>Note: Of the 795 utilities reviewed, 228 utilities offer a total of 365 CAPs. Several programs fit under more than one program type.</a:t>
            </a:r>
          </a:p>
          <a:p>
            <a:pPr defTabSz="457200">
              <a:lnSpc>
                <a:spcPct val="90000"/>
              </a:lnSpc>
              <a:spcBef>
                <a:spcPts val="200"/>
              </a:spcBef>
              <a:spcAft>
                <a:spcPts val="400"/>
              </a:spcAft>
            </a:pPr>
            <a:endParaRPr lang="en-US" sz="900" b="1" dirty="0">
              <a:solidFill>
                <a:srgbClr val="1D1D1D"/>
              </a:solidFill>
              <a:latin typeface="Arial"/>
            </a:endParaRPr>
          </a:p>
          <a:p>
            <a:pPr defTabSz="457200">
              <a:lnSpc>
                <a:spcPct val="90000"/>
              </a:lnSpc>
              <a:spcBef>
                <a:spcPts val="200"/>
              </a:spcBef>
              <a:spcAft>
                <a:spcPts val="400"/>
              </a:spcAft>
            </a:pPr>
            <a:r>
              <a:rPr lang="en-US" sz="900" b="1" dirty="0">
                <a:solidFill>
                  <a:srgbClr val="1D1D1D"/>
                </a:solidFill>
                <a:latin typeface="Arial"/>
              </a:rPr>
              <a:t>Source: EPA report, “Drinking Water and Wastewater Utility Customer Assistance Programs” – April 2016</a:t>
            </a:r>
          </a:p>
        </p:txBody>
      </p:sp>
    </p:spTree>
    <p:extLst>
      <p:ext uri="{BB962C8B-B14F-4D97-AF65-F5344CB8AC3E}">
        <p14:creationId xmlns:p14="http://schemas.microsoft.com/office/powerpoint/2010/main" val="1273937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B7CA1E6-4C68-4BAE-91F1-F530273E2E9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b="1" kern="1200" dirty="0">
                <a:solidFill>
                  <a:schemeClr val="tx1"/>
                </a:solidFill>
                <a:latin typeface="+mj-lt"/>
                <a:ea typeface="+mj-ea"/>
                <a:cs typeface="+mj-cs"/>
              </a:rPr>
              <a:t>DeKalb C.A.R.E.S. </a:t>
            </a:r>
          </a:p>
          <a:p>
            <a:pPr>
              <a:spcAft>
                <a:spcPts val="600"/>
              </a:spcAft>
            </a:pPr>
            <a:r>
              <a:rPr lang="en-US" sz="4200" b="1" kern="1200" dirty="0">
                <a:solidFill>
                  <a:schemeClr val="tx1"/>
                </a:solidFill>
                <a:latin typeface="+mj-lt"/>
                <a:ea typeface="+mj-ea"/>
                <a:cs typeface="+mj-cs"/>
              </a:rPr>
              <a:t>Customer Assistance Programs</a:t>
            </a:r>
          </a:p>
        </p:txBody>
      </p:sp>
      <p:sp>
        <p:nvSpPr>
          <p:cNvPr id="1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extBox 7">
            <a:extLst>
              <a:ext uri="{FF2B5EF4-FFF2-40B4-BE49-F238E27FC236}">
                <a16:creationId xmlns:a16="http://schemas.microsoft.com/office/drawing/2014/main" id="{934883F5-42C7-3C6D-762B-42070C536B0B}"/>
              </a:ext>
            </a:extLst>
          </p:cNvPr>
          <p:cNvGraphicFramePr/>
          <p:nvPr>
            <p:extLst>
              <p:ext uri="{D42A27DB-BD31-4B8C-83A1-F6EECF244321}">
                <p14:modId xmlns:p14="http://schemas.microsoft.com/office/powerpoint/2010/main" val="2423678537"/>
              </p:ext>
            </p:extLst>
          </p:nvPr>
        </p:nvGraphicFramePr>
        <p:xfrm>
          <a:off x="252663" y="2171941"/>
          <a:ext cx="11754853" cy="4320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8AF0FBFC-2254-E565-8344-32748BD52E52}"/>
              </a:ext>
            </a:extLst>
          </p:cNvPr>
          <p:cNvSpPr/>
          <p:nvPr/>
        </p:nvSpPr>
        <p:spPr>
          <a:xfrm>
            <a:off x="0" y="0"/>
            <a:ext cx="7342910" cy="269080"/>
          </a:xfrm>
          <a:prstGeom prst="rect">
            <a:avLst/>
          </a:prstGeom>
          <a:pattFill prst="wdDnDiag">
            <a:fgClr>
              <a:srgbClr val="1D56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261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D0E65C-9AB2-60F7-5605-625AC39486C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b="1" kern="1200" dirty="0">
                <a:solidFill>
                  <a:schemeClr val="tx1"/>
                </a:solidFill>
                <a:latin typeface="+mj-lt"/>
                <a:ea typeface="+mj-ea"/>
                <a:cs typeface="+mj-cs"/>
              </a:rPr>
              <a:t>DeKalb C.A.R.E.S. – Proposed Customer Discount Program</a:t>
            </a:r>
          </a:p>
        </p:txBody>
      </p:sp>
      <p:sp>
        <p:nvSpPr>
          <p:cNvPr id="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C8B0E4-FD77-B9AE-F3A1-E68D6DDFAEE7}"/>
              </a:ext>
            </a:extLst>
          </p:cNvPr>
          <p:cNvSpPr txBox="1"/>
          <p:nvPr/>
        </p:nvSpPr>
        <p:spPr>
          <a:xfrm>
            <a:off x="838200" y="1929384"/>
            <a:ext cx="10515600" cy="4251960"/>
          </a:xfrm>
          <a:prstGeom prst="rect">
            <a:avLst/>
          </a:prstGeom>
        </p:spPr>
        <p:txBody>
          <a:bodyPr vert="horz" lIns="91440" tIns="45720" rIns="91440" bIns="45720" rtlCol="0">
            <a:normAutofit/>
          </a:bodyPr>
          <a:lstStyle/>
          <a:p>
            <a:pPr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700" b="0" i="0" u="sng" strike="noStrike" cap="none" normalizeH="0" baseline="0">
                <a:ln>
                  <a:noFill/>
                </a:ln>
                <a:effectLst/>
              </a:rPr>
              <a:t>Proposed Eligibility:</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700" b="0" i="0" u="none" strike="noStrike" cap="none" normalizeH="0" baseline="0">
                <a:ln>
                  <a:noFill/>
                </a:ln>
                <a:effectLst/>
              </a:rPr>
              <a:t>Household income must be at or below ~50% of the Area Median Income for the Atlanta-Sandy Springs-Roswell, GA HUD Metro FMR Area. </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700" b="0" i="0" u="none" strike="noStrike" cap="none" normalizeH="0" baseline="0">
                <a:ln>
                  <a:noFill/>
                </a:ln>
                <a:effectLst/>
              </a:rPr>
              <a:t>Customers must not be participating in any other Federal or State water and/or sewer assistance programs to be eligible. </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700" b="0" i="0" u="none" strike="noStrike" cap="none" normalizeH="0" baseline="0">
                <a:ln>
                  <a:noFill/>
                </a:ln>
                <a:effectLst/>
              </a:rPr>
              <a:t>The beneficiary must be a verified DWM customer before approval. </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700" b="0" i="0" u="none" strike="noStrike" cap="none" normalizeH="0" baseline="0">
                <a:ln>
                  <a:noFill/>
                </a:ln>
                <a:effectLst/>
              </a:rPr>
              <a:t>Only residential customers are eligible for this program; commercial and non-profit customers are excluded. </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700" b="0" i="0" u="none" strike="noStrike" cap="none" normalizeH="0" baseline="0">
                <a:ln>
                  <a:noFill/>
                </a:ln>
                <a:effectLst/>
              </a:rPr>
              <a:t>Customers with past due accounts must be enrolled in a payment program to qualify for a bill </a:t>
            </a:r>
            <a:r>
              <a:rPr lang="en-US" altLang="en-US" sz="1700"/>
              <a:t>credit</a:t>
            </a:r>
            <a:r>
              <a:rPr kumimoji="0" lang="en-US" altLang="en-US" sz="1700" b="0" i="0" u="none" strike="noStrike" cap="none" normalizeH="0" baseline="0">
                <a:ln>
                  <a:noFill/>
                </a:ln>
                <a:effectLst/>
              </a:rPr>
              <a:t>. </a:t>
            </a:r>
          </a:p>
        </p:txBody>
      </p:sp>
      <p:sp>
        <p:nvSpPr>
          <p:cNvPr id="6" name="Rectangle 5">
            <a:extLst>
              <a:ext uri="{FF2B5EF4-FFF2-40B4-BE49-F238E27FC236}">
                <a16:creationId xmlns:a16="http://schemas.microsoft.com/office/drawing/2014/main" id="{3D33B90F-D29E-72BD-4C87-0090179D050E}"/>
              </a:ext>
            </a:extLst>
          </p:cNvPr>
          <p:cNvSpPr/>
          <p:nvPr/>
        </p:nvSpPr>
        <p:spPr>
          <a:xfrm>
            <a:off x="0" y="0"/>
            <a:ext cx="7342910" cy="269080"/>
          </a:xfrm>
          <a:prstGeom prst="rect">
            <a:avLst/>
          </a:prstGeom>
          <a:pattFill prst="wdDnDiag">
            <a:fgClr>
              <a:srgbClr val="1D56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295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DBA1CA-B5CA-4A46-8693-0763186FA5D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21307" b="20260"/>
          <a:stretch/>
        </p:blipFill>
        <p:spPr>
          <a:xfrm>
            <a:off x="0" y="1"/>
            <a:ext cx="12268200" cy="6857998"/>
          </a:xfrm>
          <a:prstGeom prst="rect">
            <a:avLst/>
          </a:prstGeom>
        </p:spPr>
      </p:pic>
      <p:sp>
        <p:nvSpPr>
          <p:cNvPr id="5" name="Rectangle 4">
            <a:extLst>
              <a:ext uri="{FF2B5EF4-FFF2-40B4-BE49-F238E27FC236}">
                <a16:creationId xmlns:a16="http://schemas.microsoft.com/office/drawing/2014/main" id="{73A044D6-3712-0F45-84F5-A2B2ED5BD502}"/>
              </a:ext>
            </a:extLst>
          </p:cNvPr>
          <p:cNvSpPr/>
          <p:nvPr/>
        </p:nvSpPr>
        <p:spPr>
          <a:xfrm>
            <a:off x="0" y="0"/>
            <a:ext cx="12268200" cy="6860144"/>
          </a:xfrm>
          <a:prstGeom prst="rect">
            <a:avLst/>
          </a:prstGeom>
          <a:solidFill>
            <a:srgbClr val="1D566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5BC2B40-ADE0-4718-8634-6186EA47FFEA}"/>
              </a:ext>
            </a:extLst>
          </p:cNvPr>
          <p:cNvSpPr txBox="1"/>
          <p:nvPr/>
        </p:nvSpPr>
        <p:spPr>
          <a:xfrm>
            <a:off x="7614777" y="6305074"/>
            <a:ext cx="4653423" cy="369332"/>
          </a:xfrm>
          <a:prstGeom prst="rect">
            <a:avLst/>
          </a:prstGeom>
          <a:noFill/>
        </p:spPr>
        <p:txBody>
          <a:bodyPr wrap="square" rtlCol="0">
            <a:spAutoFit/>
          </a:bodyPr>
          <a:lstStyle/>
          <a:p>
            <a:pPr algn="ctr"/>
            <a:r>
              <a:rPr lang="en-US" i="1">
                <a:solidFill>
                  <a:srgbClr val="A4CB76"/>
                </a:solidFill>
                <a:latin typeface="Arial" panose="020B0604020202020204" pitchFamily="34" charset="0"/>
                <a:cs typeface="Arial" panose="020B0604020202020204" pitchFamily="34" charset="0"/>
              </a:rPr>
              <a:t>Contractor working on New Day Project</a:t>
            </a:r>
          </a:p>
        </p:txBody>
      </p:sp>
      <p:sp>
        <p:nvSpPr>
          <p:cNvPr id="8" name="Title 1">
            <a:extLst>
              <a:ext uri="{FF2B5EF4-FFF2-40B4-BE49-F238E27FC236}">
                <a16:creationId xmlns:a16="http://schemas.microsoft.com/office/drawing/2014/main" id="{07192C5F-8CB2-41B7-A529-7F1CFA708B13}"/>
              </a:ext>
            </a:extLst>
          </p:cNvPr>
          <p:cNvSpPr txBox="1">
            <a:spLocks/>
          </p:cNvSpPr>
          <p:nvPr/>
        </p:nvSpPr>
        <p:spPr>
          <a:xfrm>
            <a:off x="604157" y="2769879"/>
            <a:ext cx="11059885" cy="290051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pPr>
            <a:r>
              <a:rPr lang="en-US" sz="5400" b="1">
                <a:solidFill>
                  <a:srgbClr val="A4CB76"/>
                </a:solidFill>
                <a:latin typeface="Arial Black" panose="020B0A04020102020204" pitchFamily="34" charset="0"/>
                <a:cs typeface="Arial" panose="020B0604020202020204" pitchFamily="34" charset="0"/>
              </a:rPr>
              <a:t>DEKALB’S WATER AND SEWER INFRASTRUCTURE SUCCESSES</a:t>
            </a:r>
          </a:p>
          <a:p>
            <a:endParaRPr lang="en-US" sz="5400" b="1">
              <a:solidFill>
                <a:srgbClr val="A4CB76"/>
              </a:solidFill>
              <a:latin typeface="Arial" panose="020B0604020202020204" pitchFamily="34" charset="0"/>
              <a:cs typeface="Arial" panose="020B0604020202020204" pitchFamily="34" charset="0"/>
            </a:endParaRPr>
          </a:p>
          <a:p>
            <a:r>
              <a:rPr lang="en-US" sz="5100" b="1">
                <a:solidFill>
                  <a:schemeClr val="bg1"/>
                </a:solidFill>
                <a:latin typeface="Arial" panose="020B0604020202020204" pitchFamily="34" charset="0"/>
                <a:cs typeface="Arial" panose="020B0604020202020204" pitchFamily="34" charset="0"/>
              </a:rPr>
              <a:t>$1.25B CIP Investment Since 2017</a:t>
            </a:r>
          </a:p>
          <a:p>
            <a:pPr marL="684213" lvl="1" indent="-227013">
              <a:buFont typeface="Wingdings" panose="05000000000000000000" pitchFamily="2" charset="2"/>
              <a:buChar char="§"/>
            </a:pPr>
            <a:r>
              <a:rPr lang="en-US" sz="3100" b="1">
                <a:solidFill>
                  <a:schemeClr val="bg1"/>
                </a:solidFill>
                <a:latin typeface="Arial" panose="020B0604020202020204" pitchFamily="34" charset="0"/>
                <a:cs typeface="Arial" panose="020B0604020202020204" pitchFamily="34" charset="0"/>
              </a:rPr>
              <a:t>$520M Water Infrastructure</a:t>
            </a:r>
          </a:p>
          <a:p>
            <a:pPr marL="684213" lvl="1" indent="-227013">
              <a:buFont typeface="Wingdings" panose="05000000000000000000" pitchFamily="2" charset="2"/>
              <a:buChar char="§"/>
            </a:pPr>
            <a:r>
              <a:rPr lang="en-US" sz="3100" b="1">
                <a:solidFill>
                  <a:schemeClr val="bg1"/>
                </a:solidFill>
                <a:latin typeface="Arial" panose="020B0604020202020204" pitchFamily="34" charset="0"/>
                <a:cs typeface="Arial" panose="020B0604020202020204" pitchFamily="34" charset="0"/>
              </a:rPr>
              <a:t>$730M Wastewater Infrastructure</a:t>
            </a:r>
          </a:p>
        </p:txBody>
      </p:sp>
      <p:sp>
        <p:nvSpPr>
          <p:cNvPr id="10" name="Rectangle 9">
            <a:extLst>
              <a:ext uri="{FF2B5EF4-FFF2-40B4-BE49-F238E27FC236}">
                <a16:creationId xmlns:a16="http://schemas.microsoft.com/office/drawing/2014/main" id="{A7E83601-2E64-468D-9907-DB09FA949340}"/>
              </a:ext>
            </a:extLst>
          </p:cNvPr>
          <p:cNvSpPr/>
          <p:nvPr/>
        </p:nvSpPr>
        <p:spPr>
          <a:xfrm>
            <a:off x="741205" y="4220138"/>
            <a:ext cx="1949521" cy="68086"/>
          </a:xfrm>
          <a:prstGeom prst="rect">
            <a:avLst/>
          </a:prstGeom>
          <a:pattFill prst="wdDnDiag">
            <a:fgClr>
              <a:schemeClr val="bg1"/>
            </a:fgClr>
            <a:bgClr>
              <a:srgbClr val="355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042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D0E65C-9AB2-60F7-5605-625AC39486C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b="1" kern="1200" dirty="0">
                <a:solidFill>
                  <a:schemeClr val="tx1"/>
                </a:solidFill>
                <a:latin typeface="+mj-lt"/>
                <a:ea typeface="+mj-ea"/>
                <a:cs typeface="+mj-cs"/>
              </a:rPr>
              <a:t>DeKalb C.A.R.E.S. – Proposed Customer Discount Program</a:t>
            </a:r>
          </a:p>
        </p:txBody>
      </p:sp>
      <p:sp>
        <p:nvSpPr>
          <p:cNvPr id="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A400ADA-94D5-8BCB-F96A-D5EA8D5643D3}"/>
              </a:ext>
            </a:extLst>
          </p:cNvPr>
          <p:cNvSpPr>
            <a:spLocks noChangeArrowheads="1"/>
          </p:cNvSpPr>
          <p:nvPr/>
        </p:nvSpPr>
        <p:spPr bwMode="auto">
          <a:xfrm>
            <a:off x="838200" y="1929384"/>
            <a:ext cx="10515600" cy="42519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lang="en-US" altLang="en-US" sz="1500" u="sng"/>
              <a:t>Other Proposed Program </a:t>
            </a:r>
            <a:r>
              <a:rPr kumimoji="0" lang="en-US" altLang="en-US" sz="1500" b="0" i="0" u="sng" strike="noStrike" cap="none" normalizeH="0" baseline="0">
                <a:ln>
                  <a:noFill/>
                </a:ln>
                <a:effectLst/>
              </a:rPr>
              <a:t>Guidelines:</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5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500" b="0" i="0" u="none" strike="noStrike" cap="none" normalizeH="0" baseline="0">
                <a:ln>
                  <a:noFill/>
                </a:ln>
                <a:effectLst/>
              </a:rPr>
              <a:t>Eligible customers are enrolled in the program for a 12-month period and must re-apply thereafter. </a:t>
            </a:r>
          </a:p>
          <a:p>
            <a:pPr marL="457200" indent="-228600" fontAlgn="base">
              <a:lnSpc>
                <a:spcPct val="90000"/>
              </a:lnSpc>
              <a:spcBef>
                <a:spcPct val="0"/>
              </a:spcBef>
              <a:spcAft>
                <a:spcPts val="600"/>
              </a:spcAft>
              <a:buFont typeface="Arial" panose="020B0604020202020204" pitchFamily="34" charset="0"/>
              <a:buChar char="•"/>
            </a:pPr>
            <a:endParaRPr kumimoji="0" lang="en-US" altLang="en-US" sz="1500" i="0" u="none" strike="noStrike" cap="none" normalizeH="0" baseline="0">
              <a:ln>
                <a:noFill/>
              </a:ln>
              <a:effectLst/>
            </a:endParaRPr>
          </a:p>
          <a:p>
            <a:pPr marL="457200" indent="-228600" fontAlgn="base">
              <a:lnSpc>
                <a:spcPct val="90000"/>
              </a:lnSpc>
              <a:spcBef>
                <a:spcPct val="0"/>
              </a:spcBef>
              <a:spcAft>
                <a:spcPts val="600"/>
              </a:spcAft>
              <a:buFont typeface="Arial" panose="020B0604020202020204" pitchFamily="34" charset="0"/>
              <a:buChar char="•"/>
            </a:pPr>
            <a:r>
              <a:rPr kumimoji="0" lang="en-US" altLang="en-US" sz="1500" i="0" u="none" strike="noStrike" cap="none" normalizeH="0" baseline="0">
                <a:ln>
                  <a:noFill/>
                </a:ln>
                <a:effectLst/>
              </a:rPr>
              <a:t>The program will be administered by a </a:t>
            </a:r>
            <a:r>
              <a:rPr lang="en-US" altLang="en-US" sz="1500"/>
              <a:t>designated third-party organization</a:t>
            </a:r>
            <a:r>
              <a:rPr kumimoji="0" lang="en-US" altLang="en-US" sz="1500" i="0" u="none" strike="noStrike" cap="none" normalizeH="0" baseline="0">
                <a:ln>
                  <a:noFill/>
                </a:ln>
                <a:effectLst/>
              </a:rPr>
              <a:t>. </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5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500" b="0" i="0" u="none" strike="noStrike" cap="none" normalizeH="0" baseline="0">
                <a:ln>
                  <a:noFill/>
                </a:ln>
                <a:effectLst/>
              </a:rPr>
              <a:t>The BOC will determine the annual program funding, and bill discounts will be provided as funds are available. </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5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500" b="0" i="0" u="none" strike="noStrike" cap="none" normalizeH="0" baseline="0">
                <a:ln>
                  <a:noFill/>
                </a:ln>
                <a:effectLst/>
              </a:rPr>
              <a:t>The applicant must be both the customer and tenant of the property to which the credit is applied. </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5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500" b="0" i="0" u="none" strike="noStrike" cap="none" normalizeH="0" baseline="0">
                <a:ln>
                  <a:noFill/>
                </a:ln>
                <a:effectLst/>
              </a:rPr>
              <a:t>The property for which the credit is applied must be served by an operable water meter. </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500" b="0" i="0" u="none" strike="noStrike" cap="none" normalizeH="0" baseline="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500" b="0" i="0" u="none" strike="noStrike" cap="none" normalizeH="0" baseline="0">
                <a:ln>
                  <a:noFill/>
                </a:ln>
                <a:effectLst/>
              </a:rPr>
              <a:t>Under no circumstances will a bill discount result in a disbursement or payment to a customer. </a:t>
            </a:r>
          </a:p>
        </p:txBody>
      </p:sp>
      <p:sp>
        <p:nvSpPr>
          <p:cNvPr id="4" name="Rectangle 3">
            <a:extLst>
              <a:ext uri="{FF2B5EF4-FFF2-40B4-BE49-F238E27FC236}">
                <a16:creationId xmlns:a16="http://schemas.microsoft.com/office/drawing/2014/main" id="{FC7E9622-B8ED-D1BD-91E8-6C395C1CB42F}"/>
              </a:ext>
            </a:extLst>
          </p:cNvPr>
          <p:cNvSpPr/>
          <p:nvPr/>
        </p:nvSpPr>
        <p:spPr>
          <a:xfrm>
            <a:off x="0" y="0"/>
            <a:ext cx="7342910" cy="269080"/>
          </a:xfrm>
          <a:prstGeom prst="rect">
            <a:avLst/>
          </a:prstGeom>
          <a:pattFill prst="wdDnDiag">
            <a:fgClr>
              <a:srgbClr val="1D56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44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8814E291-571A-8A47-9A0C-573BED89C2D1}"/>
              </a:ext>
            </a:extLst>
          </p:cNvPr>
          <p:cNvSpPr txBox="1">
            <a:spLocks/>
          </p:cNvSpPr>
          <p:nvPr/>
        </p:nvSpPr>
        <p:spPr>
          <a:xfrm>
            <a:off x="1046746" y="586822"/>
            <a:ext cx="3560252"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700" b="1" i="0" kern="1200" dirty="0">
                <a:solidFill>
                  <a:schemeClr val="tx1"/>
                </a:solidFill>
                <a:effectLst/>
                <a:latin typeface="+mj-lt"/>
                <a:ea typeface="+mj-ea"/>
                <a:cs typeface="+mj-cs"/>
              </a:rPr>
              <a:t>Example: Percentage-Based Bill </a:t>
            </a:r>
            <a:r>
              <a:rPr lang="en-US" sz="2700" b="1" kern="1200" dirty="0">
                <a:solidFill>
                  <a:schemeClr val="tx1"/>
                </a:solidFill>
                <a:latin typeface="+mj-lt"/>
                <a:ea typeface="+mj-ea"/>
                <a:cs typeface="+mj-cs"/>
              </a:rPr>
              <a:t>Discount</a:t>
            </a:r>
            <a:r>
              <a:rPr lang="en-US" sz="2700" b="1" i="0" kern="1200" dirty="0">
                <a:solidFill>
                  <a:schemeClr val="tx1"/>
                </a:solidFill>
                <a:effectLst/>
                <a:latin typeface="+mj-lt"/>
                <a:ea typeface="+mj-ea"/>
                <a:cs typeface="+mj-cs"/>
              </a:rPr>
              <a:t> on Usage Charges</a:t>
            </a:r>
            <a:endParaRPr lang="en-US" sz="2700" b="1" kern="1200" dirty="0">
              <a:solidFill>
                <a:schemeClr val="tx1"/>
              </a:solidFill>
              <a:latin typeface="+mj-lt"/>
              <a:ea typeface="+mj-ea"/>
              <a:cs typeface="+mj-cs"/>
            </a:endParaRPr>
          </a:p>
        </p:txBody>
      </p:sp>
      <p:sp>
        <p:nvSpPr>
          <p:cNvPr id="24" name="Rectangle 2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6" name="Rectangle 2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1">
            <a:extLst>
              <a:ext uri="{FF2B5EF4-FFF2-40B4-BE49-F238E27FC236}">
                <a16:creationId xmlns:a16="http://schemas.microsoft.com/office/drawing/2014/main" id="{21C174B8-B15E-A70A-20EA-9D6D21399DC8}"/>
              </a:ext>
            </a:extLst>
          </p:cNvPr>
          <p:cNvSpPr>
            <a:spLocks noChangeArrowheads="1"/>
          </p:cNvSpPr>
          <p:nvPr/>
        </p:nvSpPr>
        <p:spPr bwMode="auto">
          <a:xfrm>
            <a:off x="5351164" y="586822"/>
            <a:ext cx="6002636" cy="1645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28575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a:ln>
                  <a:noFill/>
                </a:ln>
                <a:effectLst/>
              </a:rPr>
              <a:t>The United Nations identifies essential water need as 50 to 100 liters per person per day; 400 to 800 gallons per person per month. </a:t>
            </a:r>
          </a:p>
          <a:p>
            <a:pPr marL="285750" marR="0" lvl="0" indent="-228600" fontAlgn="base">
              <a:lnSpc>
                <a:spcPct val="90000"/>
              </a:lnSpc>
              <a:spcBef>
                <a:spcPct val="0"/>
              </a:spcBef>
              <a:spcAft>
                <a:spcPts val="600"/>
              </a:spcAft>
              <a:buClrTx/>
              <a:buSzTx/>
              <a:buFont typeface="Arial" panose="020B0604020202020204" pitchFamily="34" charset="0"/>
              <a:buChar char="•"/>
              <a:tabLst/>
            </a:pPr>
            <a:r>
              <a:rPr lang="en-US" altLang="en-US"/>
              <a:t>Discount</a:t>
            </a:r>
            <a:r>
              <a:rPr kumimoji="0" lang="en-US" altLang="en-US" b="0" i="0" u="none" strike="noStrike" cap="none" normalizeH="0" baseline="0">
                <a:ln>
                  <a:noFill/>
                </a:ln>
                <a:effectLst/>
              </a:rPr>
              <a:t> amount can be up to the calculated amount but is not to exceed the total bill. </a:t>
            </a:r>
          </a:p>
        </p:txBody>
      </p:sp>
      <p:pic>
        <p:nvPicPr>
          <p:cNvPr id="2" name="Picture 1">
            <a:extLst>
              <a:ext uri="{FF2B5EF4-FFF2-40B4-BE49-F238E27FC236}">
                <a16:creationId xmlns:a16="http://schemas.microsoft.com/office/drawing/2014/main" id="{4B3B1F52-DA24-0FB4-587F-63EF98244490}"/>
              </a:ext>
            </a:extLst>
          </p:cNvPr>
          <p:cNvPicPr>
            <a:picLocks noChangeAspect="1"/>
          </p:cNvPicPr>
          <p:nvPr/>
        </p:nvPicPr>
        <p:blipFill>
          <a:blip r:embed="rId3"/>
          <a:stretch>
            <a:fillRect/>
          </a:stretch>
        </p:blipFill>
        <p:spPr>
          <a:xfrm>
            <a:off x="756357" y="2613449"/>
            <a:ext cx="10679286" cy="4043493"/>
          </a:xfrm>
          <a:prstGeom prst="rect">
            <a:avLst/>
          </a:prstGeom>
        </p:spPr>
      </p:pic>
    </p:spTree>
    <p:extLst>
      <p:ext uri="{BB962C8B-B14F-4D97-AF65-F5344CB8AC3E}">
        <p14:creationId xmlns:p14="http://schemas.microsoft.com/office/powerpoint/2010/main" val="98404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9" name="Rectangle 2078">
            <a:extLst>
              <a:ext uri="{FF2B5EF4-FFF2-40B4-BE49-F238E27FC236}">
                <a16:creationId xmlns:a16="http://schemas.microsoft.com/office/drawing/2014/main" id="{765137DF-B1A4-4CB5-AC15-5920DC098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1" name="Graphic 2080">
            <a:extLst>
              <a:ext uri="{FF2B5EF4-FFF2-40B4-BE49-F238E27FC236}">
                <a16:creationId xmlns:a16="http://schemas.microsoft.com/office/drawing/2014/main" id="{162D4572-9A7D-4F5C-8592-71CEDD98A2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374250" y="-1962494"/>
            <a:ext cx="5470372" cy="12188952"/>
          </a:xfrm>
          <a:prstGeom prst="rect">
            <a:avLst/>
          </a:prstGeom>
        </p:spPr>
      </p:pic>
      <p:pic>
        <p:nvPicPr>
          <p:cNvPr id="2050" name="Picture 2">
            <a:extLst>
              <a:ext uri="{FF2B5EF4-FFF2-40B4-BE49-F238E27FC236}">
                <a16:creationId xmlns:a16="http://schemas.microsoft.com/office/drawing/2014/main" id="{1C87AE94-A4B5-389D-CC70-CAD4C463A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863"/>
          <a:stretch/>
        </p:blipFill>
        <p:spPr bwMode="auto">
          <a:xfrm>
            <a:off x="1120766" y="0"/>
            <a:ext cx="995047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3E1A3C-8AB4-935D-6C8A-7FAF2CB91FE0}"/>
              </a:ext>
            </a:extLst>
          </p:cNvPr>
          <p:cNvSpPr>
            <a:spLocks noGrp="1"/>
          </p:cNvSpPr>
          <p:nvPr>
            <p:ph type="ctrTitle"/>
          </p:nvPr>
        </p:nvSpPr>
        <p:spPr>
          <a:xfrm>
            <a:off x="1403632" y="3428999"/>
            <a:ext cx="9283781" cy="1405965"/>
          </a:xfrm>
        </p:spPr>
        <p:txBody>
          <a:bodyPr>
            <a:normAutofit/>
          </a:bodyPr>
          <a:lstStyle/>
          <a:p>
            <a:r>
              <a:rPr lang="en-US" sz="5000" dirty="0"/>
              <a:t>Presentations Available At:</a:t>
            </a:r>
          </a:p>
        </p:txBody>
      </p:sp>
      <p:sp>
        <p:nvSpPr>
          <p:cNvPr id="3" name="Subtitle 2">
            <a:extLst>
              <a:ext uri="{FF2B5EF4-FFF2-40B4-BE49-F238E27FC236}">
                <a16:creationId xmlns:a16="http://schemas.microsoft.com/office/drawing/2014/main" id="{11512D59-FA7E-ECBD-9887-DCEF3D460DB7}"/>
              </a:ext>
            </a:extLst>
          </p:cNvPr>
          <p:cNvSpPr>
            <a:spLocks noGrp="1"/>
          </p:cNvSpPr>
          <p:nvPr>
            <p:ph type="subTitle" idx="1"/>
          </p:nvPr>
        </p:nvSpPr>
        <p:spPr>
          <a:xfrm>
            <a:off x="1120766" y="4950385"/>
            <a:ext cx="9950470" cy="1221815"/>
          </a:xfrm>
        </p:spPr>
        <p:txBody>
          <a:bodyPr>
            <a:noAutofit/>
          </a:bodyPr>
          <a:lstStyle/>
          <a:p>
            <a:r>
              <a:rPr lang="en-US" sz="3200" dirty="0"/>
              <a:t>https://www.dekalbcountyga.gov/watershed-management/2024-capital-improvement-program-cip</a:t>
            </a:r>
          </a:p>
        </p:txBody>
      </p:sp>
      <p:sp>
        <p:nvSpPr>
          <p:cNvPr id="2083" name="Rectangle 2082">
            <a:extLst>
              <a:ext uri="{FF2B5EF4-FFF2-40B4-BE49-F238E27FC236}">
                <a16:creationId xmlns:a16="http://schemas.microsoft.com/office/drawing/2014/main" id="{C97BB80D-6528-4587-B88F-8DE929799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1"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Rectangle 2084">
            <a:extLst>
              <a:ext uri="{FF2B5EF4-FFF2-40B4-BE49-F238E27FC236}">
                <a16:creationId xmlns:a16="http://schemas.microsoft.com/office/drawing/2014/main" id="{D2F3E849-003B-4492-8C12-F7CC497F5A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48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7A222-244F-4A24-840F-1E6EADC0C4B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917" t="14175" r="16851" b="53339"/>
          <a:stretch/>
        </p:blipFill>
        <p:spPr>
          <a:xfrm>
            <a:off x="1" y="0"/>
            <a:ext cx="12191999" cy="6858000"/>
          </a:xfrm>
          <a:prstGeom prst="rect">
            <a:avLst/>
          </a:prstGeom>
        </p:spPr>
      </p:pic>
      <p:sp>
        <p:nvSpPr>
          <p:cNvPr id="16" name="Rectangle 15">
            <a:extLst>
              <a:ext uri="{FF2B5EF4-FFF2-40B4-BE49-F238E27FC236}">
                <a16:creationId xmlns:a16="http://schemas.microsoft.com/office/drawing/2014/main" id="{BC71FD57-4DF1-4894-B53C-FDA30B0DF336}"/>
              </a:ext>
            </a:extLst>
          </p:cNvPr>
          <p:cNvSpPr/>
          <p:nvPr/>
        </p:nvSpPr>
        <p:spPr>
          <a:xfrm>
            <a:off x="-59311" y="-2146"/>
            <a:ext cx="12192000" cy="6860144"/>
          </a:xfrm>
          <a:prstGeom prst="rect">
            <a:avLst/>
          </a:prstGeom>
          <a:solidFill>
            <a:srgbClr val="1D566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30DEE370-E8A2-F640-9BC1-5B1966FF8548}"/>
              </a:ext>
            </a:extLst>
          </p:cNvPr>
          <p:cNvSpPr/>
          <p:nvPr/>
        </p:nvSpPr>
        <p:spPr>
          <a:xfrm>
            <a:off x="-59311" y="0"/>
            <a:ext cx="12251311" cy="6857998"/>
          </a:xfrm>
          <a:prstGeom prst="rect">
            <a:avLst/>
          </a:prstGeom>
          <a:gradFill>
            <a:gsLst>
              <a:gs pos="32000">
                <a:srgbClr val="1D5668">
                  <a:alpha val="86000"/>
                </a:srgbClr>
              </a:gs>
              <a:gs pos="59000">
                <a:srgbClr val="1D5668">
                  <a:alpha val="68000"/>
                </a:srgbClr>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0D82777C-C8B0-F743-BC3E-43E1F5194B75}"/>
              </a:ext>
            </a:extLst>
          </p:cNvPr>
          <p:cNvSpPr txBox="1">
            <a:spLocks/>
          </p:cNvSpPr>
          <p:nvPr/>
        </p:nvSpPr>
        <p:spPr>
          <a:xfrm>
            <a:off x="375318" y="2795956"/>
            <a:ext cx="9679755" cy="31373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sz="1600" b="1">
              <a:solidFill>
                <a:schemeClr val="bg1"/>
              </a:solidFill>
              <a:latin typeface="Arial Black" panose="020B0604020202020204" pitchFamily="34" charset="0"/>
              <a:cs typeface="Arial Black"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0" b="1" i="0" u="none" strike="noStrike" kern="1200" cap="none" spc="0" normalizeH="0" baseline="0" noProof="0">
                <a:ln>
                  <a:noFill/>
                </a:ln>
                <a:solidFill>
                  <a:schemeClr val="bg1"/>
                </a:solidFill>
                <a:effectLst/>
                <a:uLnTx/>
                <a:uFillTx/>
                <a:latin typeface="Arial Black" panose="020B0604020202020204" pitchFamily="34" charset="0"/>
                <a:ea typeface="+mj-ea"/>
                <a:cs typeface="Arial Black" panose="020B0604020202020204" pitchFamily="34" charset="0"/>
              </a:rPr>
              <a:t>QUESTIONS?</a:t>
            </a:r>
          </a:p>
        </p:txBody>
      </p:sp>
      <p:sp>
        <p:nvSpPr>
          <p:cNvPr id="6" name="Rectangle 5">
            <a:extLst>
              <a:ext uri="{FF2B5EF4-FFF2-40B4-BE49-F238E27FC236}">
                <a16:creationId xmlns:a16="http://schemas.microsoft.com/office/drawing/2014/main" id="{884EFCF6-E53C-C040-BB3E-A526808615AD}"/>
              </a:ext>
            </a:extLst>
          </p:cNvPr>
          <p:cNvSpPr/>
          <p:nvPr/>
        </p:nvSpPr>
        <p:spPr>
          <a:xfrm>
            <a:off x="597520" y="4564934"/>
            <a:ext cx="1949521" cy="68086"/>
          </a:xfrm>
          <a:prstGeom prst="rect">
            <a:avLst/>
          </a:prstGeom>
          <a:pattFill prst="wdDnDiag">
            <a:fgClr>
              <a:schemeClr val="bg1"/>
            </a:fgClr>
            <a:bgClr>
              <a:srgbClr val="355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B32F14C4-C87B-4B65-B8DB-90A8B3FF8B72}"/>
              </a:ext>
            </a:extLst>
          </p:cNvPr>
          <p:cNvSpPr txBox="1">
            <a:spLocks/>
          </p:cNvSpPr>
          <p:nvPr/>
        </p:nvSpPr>
        <p:spPr>
          <a:xfrm>
            <a:off x="683790" y="3114675"/>
            <a:ext cx="9836725" cy="290051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Black" panose="020B0604020202020204" pitchFamily="34" charset="0"/>
              <a:ea typeface="+mj-ea"/>
              <a:cs typeface="+mj-cs"/>
            </a:endParaRPr>
          </a:p>
        </p:txBody>
      </p:sp>
      <p:pic>
        <p:nvPicPr>
          <p:cNvPr id="10" name="Picture 9" descr="Graphical user interface&#10;&#10;Description automatically generated">
            <a:extLst>
              <a:ext uri="{FF2B5EF4-FFF2-40B4-BE49-F238E27FC236}">
                <a16:creationId xmlns:a16="http://schemas.microsoft.com/office/drawing/2014/main" id="{ACAA746A-A910-4AD5-8810-8A41BA88D568}"/>
              </a:ext>
            </a:extLst>
          </p:cNvPr>
          <p:cNvPicPr>
            <a:picLocks noChangeAspect="1"/>
          </p:cNvPicPr>
          <p:nvPr/>
        </p:nvPicPr>
        <p:blipFill rotWithShape="1">
          <a:blip r:embed="rId5"/>
          <a:srcRect l="59092" t="15401" b="14753"/>
          <a:stretch/>
        </p:blipFill>
        <p:spPr>
          <a:xfrm>
            <a:off x="10114384" y="5449329"/>
            <a:ext cx="1795392" cy="1062681"/>
          </a:xfrm>
          <a:prstGeom prst="rect">
            <a:avLst/>
          </a:prstGeom>
        </p:spPr>
      </p:pic>
      <p:pic>
        <p:nvPicPr>
          <p:cNvPr id="11" name="Picture 10">
            <a:extLst>
              <a:ext uri="{FF2B5EF4-FFF2-40B4-BE49-F238E27FC236}">
                <a16:creationId xmlns:a16="http://schemas.microsoft.com/office/drawing/2014/main" id="{D9EEFAE2-E6DB-4C14-B17C-70260EC0078A}"/>
              </a:ext>
            </a:extLst>
          </p:cNvPr>
          <p:cNvPicPr>
            <a:picLocks noChangeAspect="1"/>
          </p:cNvPicPr>
          <p:nvPr/>
        </p:nvPicPr>
        <p:blipFill>
          <a:blip r:embed="rId6"/>
          <a:stretch>
            <a:fillRect/>
          </a:stretch>
        </p:blipFill>
        <p:spPr>
          <a:xfrm>
            <a:off x="8797925" y="5401999"/>
            <a:ext cx="1091986" cy="1062681"/>
          </a:xfrm>
          <a:prstGeom prst="rect">
            <a:avLst/>
          </a:prstGeom>
        </p:spPr>
      </p:pic>
    </p:spTree>
    <p:extLst>
      <p:ext uri="{BB962C8B-B14F-4D97-AF65-F5344CB8AC3E}">
        <p14:creationId xmlns:p14="http://schemas.microsoft.com/office/powerpoint/2010/main" val="3993927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5E52-744E-4FAC-8D2A-2332EC9C9061}"/>
              </a:ext>
            </a:extLst>
          </p:cNvPr>
          <p:cNvSpPr txBox="1">
            <a:spLocks/>
          </p:cNvSpPr>
          <p:nvPr/>
        </p:nvSpPr>
        <p:spPr>
          <a:xfrm>
            <a:off x="238124" y="271079"/>
            <a:ext cx="11554807" cy="7315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1D5668"/>
                </a:solidFill>
                <a:latin typeface="Arial Black" panose="020B0604020202020204" pitchFamily="34" charset="0"/>
                <a:cs typeface="Arial Black" panose="020B0604020202020204" pitchFamily="34" charset="0"/>
              </a:rPr>
              <a:t>Savings 2021-2024</a:t>
            </a:r>
          </a:p>
        </p:txBody>
      </p:sp>
      <p:sp>
        <p:nvSpPr>
          <p:cNvPr id="6" name="TextBox 5">
            <a:extLst>
              <a:ext uri="{FF2B5EF4-FFF2-40B4-BE49-F238E27FC236}">
                <a16:creationId xmlns:a16="http://schemas.microsoft.com/office/drawing/2014/main" id="{DEAA1D20-48AB-48CF-B974-2BB82D36861E}"/>
              </a:ext>
            </a:extLst>
          </p:cNvPr>
          <p:cNvSpPr txBox="1"/>
          <p:nvPr/>
        </p:nvSpPr>
        <p:spPr>
          <a:xfrm>
            <a:off x="238124" y="901627"/>
            <a:ext cx="7692746" cy="50202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US" sz="2400" b="1">
                <a:solidFill>
                  <a:srgbClr val="1D5668"/>
                </a:solidFill>
                <a:latin typeface="Arial Narrow" panose="020B0606020202030204" pitchFamily="34" charset="0"/>
                <a:ea typeface="+mj-ea"/>
              </a:rPr>
              <a:t>Decreased Expenses </a:t>
            </a:r>
            <a:r>
              <a:rPr lang="en-US" sz="2400" b="1">
                <a:solidFill>
                  <a:srgbClr val="A4CB76"/>
                </a:solidFill>
                <a:latin typeface="Arial Narrow" panose="020B0606020202030204" pitchFamily="34" charset="0"/>
                <a:ea typeface="+mj-ea"/>
              </a:rPr>
              <a:t>($90,000,000 to $110,000,000</a:t>
            </a:r>
            <a:r>
              <a:rPr lang="en-US" sz="2400" b="1">
                <a:solidFill>
                  <a:srgbClr val="1D5668"/>
                </a:solidFill>
                <a:latin typeface="Arial Narrow" panose="020B0606020202030204" pitchFamily="34" charset="0"/>
                <a:ea typeface="+mj-ea"/>
              </a:rPr>
              <a:t>):</a:t>
            </a:r>
          </a:p>
          <a:p>
            <a:pPr marL="800100" lvl="1"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Reducing Water Loss (</a:t>
            </a:r>
            <a:r>
              <a:rPr lang="en-US" sz="2000" b="1">
                <a:solidFill>
                  <a:srgbClr val="A4CB76"/>
                </a:solidFill>
                <a:latin typeface="Arial Narrow" panose="020B0606020202030204" pitchFamily="34" charset="0"/>
                <a:ea typeface="+mj-ea"/>
              </a:rPr>
              <a:t>$1,000,000 saved</a:t>
            </a:r>
            <a:r>
              <a:rPr lang="en-US" sz="2000" b="1">
                <a:solidFill>
                  <a:srgbClr val="1D5668"/>
                </a:solidFill>
                <a:latin typeface="Arial Narrow" panose="020B0606020202030204" pitchFamily="34" charset="0"/>
                <a:ea typeface="+mj-ea"/>
              </a:rPr>
              <a:t>)</a:t>
            </a:r>
            <a:endParaRPr lang="en-US" sz="2000" b="1">
              <a:solidFill>
                <a:srgbClr val="A4CB76"/>
              </a:solidFill>
              <a:latin typeface="Arial Narrow" panose="020B0606020202030204" pitchFamily="34" charset="0"/>
              <a:ea typeface="+mj-ea"/>
            </a:endParaRPr>
          </a:p>
          <a:p>
            <a:pPr marL="800100" lvl="1"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Maximizing Low Interest Debt WIFIA &amp; GEFA (</a:t>
            </a:r>
            <a:r>
              <a:rPr lang="en-US" sz="2000" b="1">
                <a:solidFill>
                  <a:srgbClr val="A4CB76"/>
                </a:solidFill>
                <a:latin typeface="Arial Narrow" panose="020B0606020202030204" pitchFamily="34" charset="0"/>
                <a:ea typeface="+mj-ea"/>
              </a:rPr>
              <a:t>$79,000,000 in costs avoided</a:t>
            </a:r>
            <a:r>
              <a:rPr lang="en-US" sz="2000" b="1">
                <a:solidFill>
                  <a:srgbClr val="1D5668"/>
                </a:solidFill>
                <a:latin typeface="Arial Narrow" panose="020B0606020202030204" pitchFamily="34" charset="0"/>
                <a:ea typeface="+mj-ea"/>
              </a:rPr>
              <a:t>)</a:t>
            </a:r>
          </a:p>
          <a:p>
            <a:pPr marL="800100" lvl="1"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Debt Refunding (</a:t>
            </a:r>
            <a:r>
              <a:rPr lang="en-US" sz="2000" b="1">
                <a:solidFill>
                  <a:srgbClr val="A4CB76"/>
                </a:solidFill>
                <a:latin typeface="Arial Narrow" panose="020B0606020202030204" pitchFamily="34" charset="0"/>
                <a:ea typeface="+mj-ea"/>
              </a:rPr>
              <a:t>$9,800,000 saved</a:t>
            </a:r>
            <a:r>
              <a:rPr lang="en-US" sz="2000" b="1">
                <a:solidFill>
                  <a:srgbClr val="1D5668"/>
                </a:solidFill>
                <a:latin typeface="Arial Narrow" panose="020B0606020202030204" pitchFamily="34" charset="0"/>
                <a:ea typeface="+mj-ea"/>
              </a:rPr>
              <a:t>)</a:t>
            </a:r>
          </a:p>
          <a:p>
            <a:pPr marL="800100" lvl="1"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Eliminating Negative Arbitrage (</a:t>
            </a:r>
            <a:r>
              <a:rPr lang="en-US" sz="2000" b="1">
                <a:solidFill>
                  <a:srgbClr val="A4CB76"/>
                </a:solidFill>
                <a:latin typeface="Arial Narrow" panose="020B0606020202030204" pitchFamily="34" charset="0"/>
                <a:ea typeface="+mj-ea"/>
              </a:rPr>
              <a:t>$20,000,000 avoided</a:t>
            </a:r>
            <a:r>
              <a:rPr lang="en-US" sz="2000" b="1">
                <a:solidFill>
                  <a:srgbClr val="1D5668"/>
                </a:solidFill>
                <a:latin typeface="Arial Narrow" panose="020B0606020202030204" pitchFamily="34" charset="0"/>
                <a:ea typeface="+mj-ea"/>
              </a:rPr>
              <a:t>)</a:t>
            </a:r>
          </a:p>
          <a:p>
            <a:pPr marL="800100" lvl="1" indent="-342900">
              <a:buFont typeface="Wingdings" panose="05000000000000000000" pitchFamily="2" charset="2"/>
              <a:buChar char="ü"/>
              <a:defRPr/>
            </a:pPr>
            <a:endParaRPr lang="en-US" sz="2000" b="1">
              <a:solidFill>
                <a:srgbClr val="1D5668"/>
              </a:solidFill>
              <a:latin typeface="Arial Narrow" panose="020B0606020202030204" pitchFamily="34" charset="0"/>
              <a:ea typeface="+mj-ea"/>
            </a:endParaRPr>
          </a:p>
          <a:p>
            <a:pPr marL="285750" lvl="0" indent="-285750">
              <a:lnSpc>
                <a:spcPct val="126262"/>
              </a:lnSpc>
              <a:buFont typeface="Arial" panose="020B0604020202020204" pitchFamily="34" charset="0"/>
              <a:buChar char="•"/>
              <a:defRPr/>
            </a:pPr>
            <a:r>
              <a:rPr lang="en-US" sz="2400" b="1">
                <a:solidFill>
                  <a:srgbClr val="1D5668"/>
                </a:solidFill>
                <a:latin typeface="Arial Narrow" panose="020B0606020202030204" pitchFamily="34" charset="0"/>
                <a:ea typeface="+mj-ea"/>
              </a:rPr>
              <a:t>Increased Revenue </a:t>
            </a:r>
            <a:r>
              <a:rPr lang="en-US" sz="2400" b="1">
                <a:solidFill>
                  <a:srgbClr val="A4CB76"/>
                </a:solidFill>
                <a:latin typeface="Arial Narrow" panose="020B0606020202030204" pitchFamily="34" charset="0"/>
                <a:ea typeface="+mj-ea"/>
              </a:rPr>
              <a:t>($74,000,000</a:t>
            </a:r>
            <a:r>
              <a:rPr lang="en-US" sz="2400" b="1">
                <a:solidFill>
                  <a:srgbClr val="1D5668"/>
                </a:solidFill>
                <a:latin typeface="Arial Narrow" panose="020B0606020202030204" pitchFamily="34" charset="0"/>
                <a:ea typeface="+mj-ea"/>
              </a:rPr>
              <a:t>):</a:t>
            </a:r>
          </a:p>
          <a:p>
            <a:pPr marL="800100" lvl="1"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Commercial Accounts Audit (</a:t>
            </a:r>
            <a:r>
              <a:rPr lang="en-US" sz="2000" b="1">
                <a:solidFill>
                  <a:srgbClr val="A4CB76"/>
                </a:solidFill>
                <a:latin typeface="Arial Narrow" panose="020B0606020202030204" pitchFamily="34" charset="0"/>
                <a:ea typeface="+mj-ea"/>
              </a:rPr>
              <a:t>$26,413,763 collected</a:t>
            </a:r>
            <a:r>
              <a:rPr lang="en-US" sz="2000" b="1">
                <a:solidFill>
                  <a:srgbClr val="1D5668"/>
                </a:solidFill>
                <a:latin typeface="Arial Narrow" panose="020B0606020202030204" pitchFamily="34" charset="0"/>
                <a:ea typeface="+mj-ea"/>
              </a:rPr>
              <a:t>)</a:t>
            </a:r>
          </a:p>
          <a:p>
            <a:pPr marL="800100" lvl="1"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Meter Changeout Program (</a:t>
            </a:r>
            <a:r>
              <a:rPr lang="en-US" sz="2000" b="1">
                <a:solidFill>
                  <a:srgbClr val="A4CB76"/>
                </a:solidFill>
                <a:latin typeface="Arial Narrow" panose="020B0606020202030204" pitchFamily="34" charset="0"/>
                <a:ea typeface="+mj-ea"/>
              </a:rPr>
              <a:t>$2,000,000 collected</a:t>
            </a:r>
            <a:r>
              <a:rPr lang="en-US" sz="2000" b="1">
                <a:solidFill>
                  <a:srgbClr val="1D5668"/>
                </a:solidFill>
                <a:latin typeface="Arial Narrow" panose="020B0606020202030204" pitchFamily="34" charset="0"/>
                <a:ea typeface="+mj-ea"/>
              </a:rPr>
              <a:t>)</a:t>
            </a:r>
          </a:p>
          <a:p>
            <a:pPr marL="800100" lvl="1"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Lifting the Service Disconnection Moratorium (</a:t>
            </a:r>
            <a:r>
              <a:rPr lang="en-US" sz="2000" b="1">
                <a:solidFill>
                  <a:srgbClr val="A4CB76"/>
                </a:solidFill>
                <a:latin typeface="Arial Narrow" panose="020B0606020202030204" pitchFamily="34" charset="0"/>
                <a:ea typeface="+mj-ea"/>
              </a:rPr>
              <a:t>$23,800,000 collected</a:t>
            </a:r>
            <a:r>
              <a:rPr lang="en-US" sz="2000" b="1">
                <a:solidFill>
                  <a:srgbClr val="1D5668"/>
                </a:solidFill>
                <a:latin typeface="Arial Narrow"/>
                <a:ea typeface="+mj-ea"/>
              </a:rPr>
              <a:t>)</a:t>
            </a:r>
          </a:p>
          <a:p>
            <a:pPr marL="800100" lvl="1" indent="-342900">
              <a:buFont typeface="Wingdings" panose="05000000000000000000" pitchFamily="2" charset="2"/>
              <a:buChar char="ü"/>
              <a:defRPr/>
            </a:pPr>
            <a:r>
              <a:rPr lang="en-US" sz="2000" b="1">
                <a:solidFill>
                  <a:srgbClr val="1D5668"/>
                </a:solidFill>
                <a:latin typeface="Arial Narrow" panose="020B0606020202030204" pitchFamily="34" charset="0"/>
                <a:ea typeface="+mj-ea"/>
              </a:rPr>
              <a:t>American Rescue Plan Grant (</a:t>
            </a:r>
            <a:r>
              <a:rPr lang="en-US" sz="2000" b="1">
                <a:solidFill>
                  <a:srgbClr val="A4CB76"/>
                </a:solidFill>
                <a:latin typeface="Arial Narrow" panose="020B0606020202030204" pitchFamily="34" charset="0"/>
                <a:ea typeface="+mj-ea"/>
              </a:rPr>
              <a:t>$20,000,000</a:t>
            </a:r>
            <a:r>
              <a:rPr lang="en-US" sz="2000" b="1">
                <a:solidFill>
                  <a:srgbClr val="1D5668"/>
                </a:solidFill>
                <a:latin typeface="Arial Narrow" panose="020B0606020202030204" pitchFamily="34" charset="0"/>
                <a:ea typeface="+mj-ea"/>
              </a:rPr>
              <a:t>)</a:t>
            </a:r>
            <a:r>
              <a:rPr lang="en-US" b="1">
                <a:solidFill>
                  <a:srgbClr val="1D5668"/>
                </a:solidFill>
                <a:latin typeface="Arial Narrow"/>
                <a:ea typeface="+mj-ea"/>
              </a:rPr>
              <a:t> </a:t>
            </a:r>
            <a:endParaRPr lang="en-US" sz="2000" b="1">
              <a:solidFill>
                <a:srgbClr val="1D5668"/>
              </a:solidFill>
              <a:latin typeface="Arial Narrow"/>
              <a:ea typeface="+mj-ea"/>
            </a:endParaRPr>
          </a:p>
          <a:p>
            <a:pPr marL="800100" lvl="1" indent="-342900">
              <a:lnSpc>
                <a:spcPct val="126262"/>
              </a:lnSpc>
              <a:buFont typeface="Wingdings" panose="05000000000000000000" pitchFamily="2" charset="2"/>
              <a:buChar char="ü"/>
              <a:defRPr/>
            </a:pPr>
            <a:r>
              <a:rPr lang="en-US" sz="2000" b="1">
                <a:solidFill>
                  <a:srgbClr val="1D5668"/>
                </a:solidFill>
                <a:latin typeface="Arial Narrow" panose="020B0606020202030204" pitchFamily="34" charset="0"/>
                <a:ea typeface="+mj-ea"/>
              </a:rPr>
              <a:t>Emergency Utility Assistance (</a:t>
            </a:r>
            <a:r>
              <a:rPr lang="en-US" sz="2000" b="1">
                <a:solidFill>
                  <a:srgbClr val="A4CB76"/>
                </a:solidFill>
                <a:latin typeface="Arial Narrow" panose="020B0606020202030204" pitchFamily="34" charset="0"/>
                <a:ea typeface="+mj-ea"/>
              </a:rPr>
              <a:t>$1,655,512 awarded</a:t>
            </a:r>
            <a:r>
              <a:rPr lang="en-US" sz="2000" b="1">
                <a:solidFill>
                  <a:srgbClr val="1D5668"/>
                </a:solidFill>
                <a:latin typeface="Arial Narrow" panose="020B0606020202030204" pitchFamily="34" charset="0"/>
                <a:ea typeface="+mj-ea"/>
              </a:rPr>
              <a:t>)</a:t>
            </a:r>
          </a:p>
          <a:p>
            <a:pPr lvl="2">
              <a:lnSpc>
                <a:spcPct val="113636"/>
              </a:lnSpc>
              <a:defRPr/>
            </a:pPr>
            <a:endParaRPr lang="en-US" sz="2000" b="1">
              <a:solidFill>
                <a:srgbClr val="1D5668"/>
              </a:solidFill>
              <a:latin typeface="Arial Narrow" panose="020B0606020202030204" pitchFamily="34" charset="0"/>
              <a:ea typeface="+mj-ea"/>
            </a:endParaRPr>
          </a:p>
        </p:txBody>
      </p:sp>
      <p:sp>
        <p:nvSpPr>
          <p:cNvPr id="4" name="TextBox 3">
            <a:extLst>
              <a:ext uri="{FF2B5EF4-FFF2-40B4-BE49-F238E27FC236}">
                <a16:creationId xmlns:a16="http://schemas.microsoft.com/office/drawing/2014/main" id="{185D3C87-CD53-9B93-E9CC-9120BC6B31B4}"/>
              </a:ext>
            </a:extLst>
          </p:cNvPr>
          <p:cNvSpPr txBox="1"/>
          <p:nvPr/>
        </p:nvSpPr>
        <p:spPr>
          <a:xfrm>
            <a:off x="238124" y="5721398"/>
            <a:ext cx="11488131" cy="830997"/>
          </a:xfrm>
          <a:prstGeom prst="rect">
            <a:avLst/>
          </a:prstGeom>
          <a:noFill/>
        </p:spPr>
        <p:txBody>
          <a:bodyPr wrap="square" lIns="91440" tIns="45720" rIns="91440" bIns="45720" rtlCol="0" anchor="t">
            <a:spAutoFit/>
          </a:bodyPr>
          <a:lstStyle/>
          <a:p>
            <a:r>
              <a:rPr lang="en-US" sz="2400" b="1">
                <a:solidFill>
                  <a:srgbClr val="1D5668"/>
                </a:solidFill>
                <a:latin typeface="Arial Narrow"/>
                <a:ea typeface="+mj-ea"/>
              </a:rPr>
              <a:t>By increasing revenues and reducing cost, DeKalb has optimized over $164 million in revenue savings from 2021 through 2024. Hence delaying the need for a rate increase.</a:t>
            </a:r>
            <a:endParaRPr lang="en-US" sz="1600">
              <a:solidFill>
                <a:srgbClr val="FF0000"/>
              </a:solidFill>
              <a:latin typeface="Calibri"/>
              <a:cs typeface="Calibri"/>
            </a:endParaRPr>
          </a:p>
        </p:txBody>
      </p:sp>
      <p:pic>
        <p:nvPicPr>
          <p:cNvPr id="5" name="Picture 4">
            <a:extLst>
              <a:ext uri="{FF2B5EF4-FFF2-40B4-BE49-F238E27FC236}">
                <a16:creationId xmlns:a16="http://schemas.microsoft.com/office/drawing/2014/main" id="{B5965F1E-88B5-96B7-9BD1-68745695AFD2}"/>
              </a:ext>
            </a:extLst>
          </p:cNvPr>
          <p:cNvPicPr>
            <a:picLocks noChangeAspect="1"/>
          </p:cNvPicPr>
          <p:nvPr/>
        </p:nvPicPr>
        <p:blipFill>
          <a:blip r:embed="rId3"/>
          <a:stretch>
            <a:fillRect/>
          </a:stretch>
        </p:blipFill>
        <p:spPr>
          <a:xfrm>
            <a:off x="7930870" y="51600"/>
            <a:ext cx="4195492" cy="56697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847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14E291-571A-8A47-9A0C-573BED89C2D1}"/>
              </a:ext>
            </a:extLst>
          </p:cNvPr>
          <p:cNvSpPr txBox="1">
            <a:spLocks/>
          </p:cNvSpPr>
          <p:nvPr/>
        </p:nvSpPr>
        <p:spPr>
          <a:xfrm>
            <a:off x="329140" y="526454"/>
            <a:ext cx="10335315" cy="6643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1D5668"/>
                </a:solidFill>
                <a:latin typeface="Arial Black" panose="020B0604020202020204" pitchFamily="34" charset="0"/>
                <a:cs typeface="Arial Black" panose="020B0604020202020204" pitchFamily="34" charset="0"/>
              </a:rPr>
              <a:t>Impact of Inflation Post Pandemic</a:t>
            </a:r>
          </a:p>
        </p:txBody>
      </p:sp>
      <p:sp>
        <p:nvSpPr>
          <p:cNvPr id="8" name="Content Placeholder 2">
            <a:extLst>
              <a:ext uri="{FF2B5EF4-FFF2-40B4-BE49-F238E27FC236}">
                <a16:creationId xmlns:a16="http://schemas.microsoft.com/office/drawing/2014/main" id="{920DB3F5-7FC8-48EF-AAD7-036B534D8D3E}"/>
              </a:ext>
            </a:extLst>
          </p:cNvPr>
          <p:cNvSpPr txBox="1">
            <a:spLocks/>
          </p:cNvSpPr>
          <p:nvPr/>
        </p:nvSpPr>
        <p:spPr>
          <a:xfrm>
            <a:off x="3676650" y="4200525"/>
            <a:ext cx="6762581" cy="2281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A4CB76"/>
              </a:buClr>
              <a:buFont typeface="System Font Regular"/>
              <a:buChar char="‣"/>
            </a:pPr>
            <a:endParaRPr lang="en-US">
              <a:cs typeface="Calibri" panose="020F0502020204030204"/>
            </a:endParaRPr>
          </a:p>
        </p:txBody>
      </p:sp>
      <p:sp>
        <p:nvSpPr>
          <p:cNvPr id="2" name="TextBox 1">
            <a:extLst>
              <a:ext uri="{FF2B5EF4-FFF2-40B4-BE49-F238E27FC236}">
                <a16:creationId xmlns:a16="http://schemas.microsoft.com/office/drawing/2014/main" id="{E9317FE8-BF54-47EF-057C-06ACC23DE633}"/>
              </a:ext>
            </a:extLst>
          </p:cNvPr>
          <p:cNvSpPr txBox="1"/>
          <p:nvPr/>
        </p:nvSpPr>
        <p:spPr>
          <a:xfrm>
            <a:off x="421505" y="1288203"/>
            <a:ext cx="11543238" cy="5401479"/>
          </a:xfrm>
          <a:prstGeom prst="rect">
            <a:avLst/>
          </a:prstGeom>
          <a:noFill/>
        </p:spPr>
        <p:txBody>
          <a:bodyPr wrap="square" rtlCol="0">
            <a:spAutoFit/>
          </a:bodyPr>
          <a:lstStyle/>
          <a:p>
            <a:pPr marL="285750" indent="-285750">
              <a:buFont typeface="Arial" panose="020B0604020202020204" pitchFamily="34" charset="0"/>
              <a:buChar char="•"/>
            </a:pPr>
            <a:r>
              <a:rPr lang="en-US" sz="2800" dirty="0"/>
              <a:t>Inflationary Pressure – Atlanta Engineering News Report (ENR) Construction Cost Index (CCI) – pre-pandemic to current peaked with an 40% increase but ductile iron prices have increase 80%</a:t>
            </a:r>
          </a:p>
          <a:p>
            <a:pPr marL="285750" indent="-285750">
              <a:buFont typeface="Arial" panose="020B0604020202020204" pitchFamily="34" charset="0"/>
              <a:buChar char="•"/>
            </a:pPr>
            <a:endParaRPr lang="en-US" sz="2800" dirty="0"/>
          </a:p>
          <a:p>
            <a:pPr marL="285750" indent="-285750">
              <a:spcAft>
                <a:spcPts val="600"/>
              </a:spcAft>
              <a:buFont typeface="Arial" panose="020B0604020202020204" pitchFamily="34" charset="0"/>
              <a:buChar char="•"/>
            </a:pPr>
            <a:r>
              <a:rPr lang="en-US" sz="2800" dirty="0"/>
              <a:t>In January 2024 capital improvements at Scott Candler Water Treatment Plant were estimated at $250M but are now $294M</a:t>
            </a:r>
          </a:p>
          <a:p>
            <a:pPr marL="914400" lvl="1" indent="-457200">
              <a:spcAft>
                <a:spcPts val="600"/>
              </a:spcAft>
              <a:buFont typeface="Courier New" panose="02070309020205020404" pitchFamily="49" charset="0"/>
              <a:buChar char="o"/>
            </a:pPr>
            <a:r>
              <a:rPr lang="en-US" sz="2400" dirty="0"/>
              <a:t>Added one project</a:t>
            </a:r>
          </a:p>
          <a:p>
            <a:pPr marL="914400" lvl="1" indent="-457200">
              <a:spcAft>
                <a:spcPts val="600"/>
              </a:spcAft>
              <a:buFont typeface="Courier New" panose="02070309020205020404" pitchFamily="49" charset="0"/>
              <a:buChar char="o"/>
            </a:pPr>
            <a:r>
              <a:rPr lang="en-US" sz="2400" dirty="0"/>
              <a:t>Refined cost based on recent construction estimates</a:t>
            </a:r>
          </a:p>
          <a:p>
            <a:pPr marL="457200" indent="-457200">
              <a:spcAft>
                <a:spcPts val="600"/>
              </a:spcAft>
              <a:buFont typeface="Courier New" panose="02070309020205020404" pitchFamily="49" charset="0"/>
              <a:buChar char="o"/>
            </a:pPr>
            <a:endParaRPr lang="en-US" sz="2400" dirty="0"/>
          </a:p>
          <a:p>
            <a:pPr marL="457200" indent="-457200">
              <a:spcAft>
                <a:spcPts val="600"/>
              </a:spcAft>
              <a:buFont typeface="Arial" panose="020B0604020202020204" pitchFamily="34" charset="0"/>
              <a:buChar char="•"/>
            </a:pPr>
            <a:r>
              <a:rPr lang="en-US" sz="2800" dirty="0"/>
              <a:t>Considering the impact of the recent storms on supplies and contracting capabilities.</a:t>
            </a:r>
          </a:p>
          <a:p>
            <a:pPr marL="914400" lvl="1" indent="-457200">
              <a:spcAft>
                <a:spcPts val="600"/>
              </a:spcAft>
              <a:buFont typeface="Courier New" panose="02070309020205020404" pitchFamily="49" charset="0"/>
              <a:buChar char="o"/>
            </a:pPr>
            <a:endParaRPr lang="en-US" sz="2400" dirty="0"/>
          </a:p>
        </p:txBody>
      </p:sp>
    </p:spTree>
    <p:extLst>
      <p:ext uri="{BB962C8B-B14F-4D97-AF65-F5344CB8AC3E}">
        <p14:creationId xmlns:p14="http://schemas.microsoft.com/office/powerpoint/2010/main" val="2816189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38BAC5-672E-9F45-836A-F6C06AE5F83F}"/>
              </a:ext>
            </a:extLst>
          </p:cNvPr>
          <p:cNvSpPr txBox="1">
            <a:spLocks/>
          </p:cNvSpPr>
          <p:nvPr/>
        </p:nvSpPr>
        <p:spPr>
          <a:xfrm>
            <a:off x="333081" y="338718"/>
            <a:ext cx="7932733" cy="762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1D5668"/>
                </a:solidFill>
                <a:latin typeface="Arial Black" panose="020B0604020202020204" pitchFamily="34" charset="0"/>
                <a:cs typeface="Arial Black" panose="020B0604020202020204" pitchFamily="34" charset="0"/>
              </a:rPr>
              <a:t>Cost Escalation</a:t>
            </a:r>
          </a:p>
        </p:txBody>
      </p:sp>
      <p:sp>
        <p:nvSpPr>
          <p:cNvPr id="8" name="Title 1">
            <a:extLst>
              <a:ext uri="{FF2B5EF4-FFF2-40B4-BE49-F238E27FC236}">
                <a16:creationId xmlns:a16="http://schemas.microsoft.com/office/drawing/2014/main" id="{B2208D2D-E378-29BA-B2DB-0EFF9F5CEE0A}"/>
              </a:ext>
            </a:extLst>
          </p:cNvPr>
          <p:cNvSpPr txBox="1">
            <a:spLocks/>
          </p:cNvSpPr>
          <p:nvPr/>
        </p:nvSpPr>
        <p:spPr>
          <a:xfrm>
            <a:off x="333081" y="1101102"/>
            <a:ext cx="10241367" cy="762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1D5668"/>
                </a:solidFill>
                <a:latin typeface="Arial" panose="020B0604020202020204" pitchFamily="34" charset="0"/>
                <a:cs typeface="Arial" panose="020B0604020202020204" pitchFamily="34" charset="0"/>
              </a:rPr>
              <a:t>Atlanta Engineering News Record (ENR)</a:t>
            </a:r>
          </a:p>
          <a:p>
            <a:r>
              <a:rPr lang="en-US" sz="2800" b="1">
                <a:solidFill>
                  <a:srgbClr val="1D5668"/>
                </a:solidFill>
                <a:latin typeface="Arial" panose="020B0604020202020204" pitchFamily="34" charset="0"/>
                <a:cs typeface="Arial" panose="020B0604020202020204" pitchFamily="34" charset="0"/>
              </a:rPr>
              <a:t>Construction Cost Index (CCI) </a:t>
            </a:r>
          </a:p>
        </p:txBody>
      </p:sp>
      <p:pic>
        <p:nvPicPr>
          <p:cNvPr id="2" name="Picture 1">
            <a:extLst>
              <a:ext uri="{FF2B5EF4-FFF2-40B4-BE49-F238E27FC236}">
                <a16:creationId xmlns:a16="http://schemas.microsoft.com/office/drawing/2014/main" id="{65C39F5A-FBD5-8C7B-5F16-0420C6F0F7F4}"/>
              </a:ext>
            </a:extLst>
          </p:cNvPr>
          <p:cNvPicPr>
            <a:picLocks noChangeAspect="1"/>
          </p:cNvPicPr>
          <p:nvPr/>
        </p:nvPicPr>
        <p:blipFill>
          <a:blip r:embed="rId3"/>
          <a:stretch>
            <a:fillRect/>
          </a:stretch>
        </p:blipFill>
        <p:spPr>
          <a:xfrm>
            <a:off x="979972" y="1913103"/>
            <a:ext cx="10232056" cy="4476525"/>
          </a:xfrm>
          <a:prstGeom prst="rect">
            <a:avLst/>
          </a:prstGeom>
        </p:spPr>
      </p:pic>
    </p:spTree>
    <p:extLst>
      <p:ext uri="{BB962C8B-B14F-4D97-AF65-F5344CB8AC3E}">
        <p14:creationId xmlns:p14="http://schemas.microsoft.com/office/powerpoint/2010/main" val="3889432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EEADCF-07F8-9F83-0CE4-00E76D45025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1563" t="5125" r="11780" b="2980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0DEE370-E8A2-F640-9BC1-5B1966FF8548}"/>
              </a:ext>
            </a:extLst>
          </p:cNvPr>
          <p:cNvSpPr/>
          <p:nvPr/>
        </p:nvSpPr>
        <p:spPr>
          <a:xfrm>
            <a:off x="0" y="0"/>
            <a:ext cx="12268198" cy="6858000"/>
          </a:xfrm>
          <a:prstGeom prst="rect">
            <a:avLst/>
          </a:prstGeom>
          <a:solidFill>
            <a:srgbClr val="1D566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6CBC5DB5-F82C-405C-B342-A67069D81ACE}"/>
              </a:ext>
            </a:extLst>
          </p:cNvPr>
          <p:cNvSpPr txBox="1">
            <a:spLocks/>
          </p:cNvSpPr>
          <p:nvPr/>
        </p:nvSpPr>
        <p:spPr>
          <a:xfrm>
            <a:off x="356652" y="3488661"/>
            <a:ext cx="11553124" cy="2902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600"/>
              </a:spcAft>
            </a:pPr>
            <a:r>
              <a:rPr lang="en-US" sz="5200" b="1" dirty="0">
                <a:solidFill>
                  <a:srgbClr val="A4CB76"/>
                </a:solidFill>
                <a:latin typeface="Arial Black" panose="020B0604020202020204" pitchFamily="34" charset="0"/>
                <a:cs typeface="Arial Black" panose="020B0604020202020204" pitchFamily="34" charset="0"/>
              </a:rPr>
              <a:t>Water &amp; Wastewater System </a:t>
            </a:r>
            <a:r>
              <a:rPr lang="en-US" sz="5200" b="1" dirty="0">
                <a:solidFill>
                  <a:schemeClr val="bg1"/>
                </a:solidFill>
                <a:latin typeface="Arial Black" panose="020B0604020202020204" pitchFamily="34" charset="0"/>
                <a:cs typeface="Arial Black" panose="020B0604020202020204" pitchFamily="34" charset="0"/>
              </a:rPr>
              <a:t>Components &amp; Gaps</a:t>
            </a:r>
          </a:p>
        </p:txBody>
      </p:sp>
      <p:sp>
        <p:nvSpPr>
          <p:cNvPr id="12" name="Rectangle 11">
            <a:extLst>
              <a:ext uri="{FF2B5EF4-FFF2-40B4-BE49-F238E27FC236}">
                <a16:creationId xmlns:a16="http://schemas.microsoft.com/office/drawing/2014/main" id="{0E581422-A358-4E5E-84DF-34D1807CF45F}"/>
              </a:ext>
            </a:extLst>
          </p:cNvPr>
          <p:cNvSpPr/>
          <p:nvPr/>
        </p:nvSpPr>
        <p:spPr>
          <a:xfrm>
            <a:off x="445849" y="5013260"/>
            <a:ext cx="2743918" cy="175427"/>
          </a:xfrm>
          <a:prstGeom prst="rect">
            <a:avLst/>
          </a:prstGeom>
          <a:pattFill prst="wdDnDiag">
            <a:fgClr>
              <a:schemeClr val="bg1"/>
            </a:fgClr>
            <a:bgClr>
              <a:srgbClr val="355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D007C364-4BEC-062D-FD18-C4A5C0AEDA0C}"/>
              </a:ext>
            </a:extLst>
          </p:cNvPr>
          <p:cNvPicPr>
            <a:picLocks noChangeAspect="1"/>
          </p:cNvPicPr>
          <p:nvPr/>
        </p:nvPicPr>
        <p:blipFill rotWithShape="1">
          <a:blip r:embed="rId4"/>
          <a:srcRect l="59092" t="15401" b="14753"/>
          <a:stretch/>
        </p:blipFill>
        <p:spPr>
          <a:xfrm>
            <a:off x="10114384" y="5449329"/>
            <a:ext cx="1795392" cy="1062681"/>
          </a:xfrm>
          <a:prstGeom prst="rect">
            <a:avLst/>
          </a:prstGeom>
        </p:spPr>
      </p:pic>
      <p:pic>
        <p:nvPicPr>
          <p:cNvPr id="8" name="Picture 7">
            <a:extLst>
              <a:ext uri="{FF2B5EF4-FFF2-40B4-BE49-F238E27FC236}">
                <a16:creationId xmlns:a16="http://schemas.microsoft.com/office/drawing/2014/main" id="{658128CF-1E97-C85F-703E-52E6D6099B20}"/>
              </a:ext>
            </a:extLst>
          </p:cNvPr>
          <p:cNvPicPr>
            <a:picLocks noChangeAspect="1"/>
          </p:cNvPicPr>
          <p:nvPr/>
        </p:nvPicPr>
        <p:blipFill>
          <a:blip r:embed="rId5"/>
          <a:stretch>
            <a:fillRect/>
          </a:stretch>
        </p:blipFill>
        <p:spPr>
          <a:xfrm>
            <a:off x="8797925" y="5401999"/>
            <a:ext cx="1091986" cy="1062681"/>
          </a:xfrm>
          <a:prstGeom prst="rect">
            <a:avLst/>
          </a:prstGeom>
        </p:spPr>
      </p:pic>
    </p:spTree>
    <p:extLst>
      <p:ext uri="{BB962C8B-B14F-4D97-AF65-F5344CB8AC3E}">
        <p14:creationId xmlns:p14="http://schemas.microsoft.com/office/powerpoint/2010/main" val="1408181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919B13-B944-6546-A31D-869F304F9CA1}"/>
              </a:ext>
            </a:extLst>
          </p:cNvPr>
          <p:cNvSpPr txBox="1">
            <a:spLocks/>
          </p:cNvSpPr>
          <p:nvPr/>
        </p:nvSpPr>
        <p:spPr>
          <a:xfrm>
            <a:off x="304798" y="341274"/>
            <a:ext cx="10844011" cy="7164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a:solidFill>
                  <a:srgbClr val="1D5668"/>
                </a:solidFill>
                <a:latin typeface="Arial Black" panose="020B0604020202020204" pitchFamily="34" charset="0"/>
                <a:cs typeface="Arial Black" panose="020B0604020202020204" pitchFamily="34" charset="0"/>
              </a:rPr>
              <a:t>DeKalb County’s Single Water Source/Supply</a:t>
            </a:r>
          </a:p>
        </p:txBody>
      </p:sp>
      <p:grpSp>
        <p:nvGrpSpPr>
          <p:cNvPr id="7" name="Group 6">
            <a:extLst>
              <a:ext uri="{FF2B5EF4-FFF2-40B4-BE49-F238E27FC236}">
                <a16:creationId xmlns:a16="http://schemas.microsoft.com/office/drawing/2014/main" id="{A409868F-7DBB-5229-596B-2499BDC6CB4D}"/>
              </a:ext>
            </a:extLst>
          </p:cNvPr>
          <p:cNvGrpSpPr/>
          <p:nvPr/>
        </p:nvGrpSpPr>
        <p:grpSpPr>
          <a:xfrm>
            <a:off x="639458" y="940180"/>
            <a:ext cx="10844011" cy="2019574"/>
            <a:chOff x="166891" y="1358566"/>
            <a:chExt cx="11858217" cy="2476790"/>
          </a:xfrm>
        </p:grpSpPr>
        <p:pic>
          <p:nvPicPr>
            <p:cNvPr id="3" name="Picture 2">
              <a:extLst>
                <a:ext uri="{FF2B5EF4-FFF2-40B4-BE49-F238E27FC236}">
                  <a16:creationId xmlns:a16="http://schemas.microsoft.com/office/drawing/2014/main" id="{48C3541D-ED2A-2146-F1EA-8EADEBD5BB2E}"/>
                </a:ext>
              </a:extLst>
            </p:cNvPr>
            <p:cNvPicPr>
              <a:picLocks noChangeAspect="1"/>
            </p:cNvPicPr>
            <p:nvPr/>
          </p:nvPicPr>
          <p:blipFill>
            <a:blip r:embed="rId3"/>
            <a:stretch>
              <a:fillRect/>
            </a:stretch>
          </p:blipFill>
          <p:spPr>
            <a:xfrm>
              <a:off x="166891" y="1358566"/>
              <a:ext cx="11858217" cy="2476790"/>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95C05193-798C-65C2-E7B6-A18C59108656}"/>
                </a:ext>
              </a:extLst>
            </p:cNvPr>
            <p:cNvSpPr/>
            <p:nvPr/>
          </p:nvSpPr>
          <p:spPr>
            <a:xfrm>
              <a:off x="238123" y="1358566"/>
              <a:ext cx="4210052" cy="394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9F815C7-CDDD-AC10-0213-B6F01777BFB9}"/>
              </a:ext>
            </a:extLst>
          </p:cNvPr>
          <p:cNvSpPr txBox="1"/>
          <p:nvPr/>
        </p:nvSpPr>
        <p:spPr>
          <a:xfrm>
            <a:off x="639458" y="3021629"/>
            <a:ext cx="11146146" cy="3693319"/>
          </a:xfrm>
          <a:prstGeom prst="rect">
            <a:avLst/>
          </a:prstGeom>
          <a:noFill/>
        </p:spPr>
        <p:txBody>
          <a:bodyPr wrap="square" rtlCol="0">
            <a:spAutoFit/>
          </a:bodyPr>
          <a:lstStyle/>
          <a:p>
            <a:pPr marL="457200" indent="-457200">
              <a:buFont typeface="Arial" panose="020B0604020202020204" pitchFamily="34" charset="0"/>
              <a:buChar char="•"/>
            </a:pPr>
            <a:r>
              <a:rPr lang="en-US" sz="3200" dirty="0"/>
              <a:t>The Chattahoochee River is the County’s sole water source.</a:t>
            </a:r>
          </a:p>
          <a:p>
            <a:pPr marL="285750" indent="-285750">
              <a:buFont typeface="Arial" panose="020B0604020202020204" pitchFamily="34" charset="0"/>
              <a:buChar char="•"/>
            </a:pPr>
            <a:endParaRPr lang="en-US" sz="1600" dirty="0"/>
          </a:p>
          <a:p>
            <a:pPr marL="457200" indent="-457200">
              <a:spcAft>
                <a:spcPts val="600"/>
              </a:spcAft>
              <a:buFont typeface="Arial" panose="020B0604020202020204" pitchFamily="34" charset="0"/>
              <a:buChar char="•"/>
            </a:pPr>
            <a:r>
              <a:rPr lang="en-US" sz="3200" dirty="0"/>
              <a:t>DeKalb County is the only county in the metro Atlanta area of its size (population served) with one water supply source and one Water Treatment Plant (WTP).</a:t>
            </a:r>
          </a:p>
          <a:p>
            <a:pPr marL="457200" indent="-457200">
              <a:buFont typeface="Arial" panose="020B0604020202020204" pitchFamily="34" charset="0"/>
              <a:buChar char="•"/>
            </a:pPr>
            <a:endParaRPr lang="en-US" sz="1600" dirty="0"/>
          </a:p>
          <a:p>
            <a:pPr marL="457200" indent="-457200">
              <a:spcAft>
                <a:spcPts val="600"/>
              </a:spcAft>
              <a:buFont typeface="Arial" panose="020B0604020202020204" pitchFamily="34" charset="0"/>
              <a:buChar char="•"/>
            </a:pPr>
            <a:r>
              <a:rPr lang="en-US" sz="3200" dirty="0"/>
              <a:t>Renew 1942 era components, pumps and plant controls.</a:t>
            </a:r>
          </a:p>
        </p:txBody>
      </p:sp>
      <p:sp>
        <p:nvSpPr>
          <p:cNvPr id="2" name="Rectangle 1">
            <a:extLst>
              <a:ext uri="{FF2B5EF4-FFF2-40B4-BE49-F238E27FC236}">
                <a16:creationId xmlns:a16="http://schemas.microsoft.com/office/drawing/2014/main" id="{AEFE7C89-4547-9660-4290-290F2A0760DE}"/>
              </a:ext>
            </a:extLst>
          </p:cNvPr>
          <p:cNvSpPr/>
          <p:nvPr/>
        </p:nvSpPr>
        <p:spPr>
          <a:xfrm>
            <a:off x="6188364" y="1459345"/>
            <a:ext cx="1431636" cy="526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AF9242-5EC4-981D-AAFA-C3DC865CA02D}"/>
              </a:ext>
            </a:extLst>
          </p:cNvPr>
          <p:cNvSpPr/>
          <p:nvPr/>
        </p:nvSpPr>
        <p:spPr>
          <a:xfrm>
            <a:off x="2736570" y="1183271"/>
            <a:ext cx="2445418" cy="1605093"/>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43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FD8FF8-AE02-87C5-2095-CB9792BAC4A0}"/>
              </a:ext>
            </a:extLst>
          </p:cNvPr>
          <p:cNvPicPr>
            <a:picLocks noChangeAspect="1"/>
          </p:cNvPicPr>
          <p:nvPr/>
        </p:nvPicPr>
        <p:blipFill>
          <a:blip r:embed="rId3"/>
          <a:stretch>
            <a:fillRect/>
          </a:stretch>
        </p:blipFill>
        <p:spPr>
          <a:xfrm>
            <a:off x="5591039" y="101394"/>
            <a:ext cx="6502371" cy="373754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36F67E2-7F21-3E32-E390-37069EE01185}"/>
              </a:ext>
            </a:extLst>
          </p:cNvPr>
          <p:cNvPicPr>
            <a:picLocks noChangeAspect="1"/>
          </p:cNvPicPr>
          <p:nvPr/>
        </p:nvPicPr>
        <p:blipFill rotWithShape="1">
          <a:blip r:embed="rId4"/>
          <a:srcRect l="6323" t="9604" r="7421" b="7462"/>
          <a:stretch/>
        </p:blipFill>
        <p:spPr>
          <a:xfrm>
            <a:off x="98590" y="2569069"/>
            <a:ext cx="5387810" cy="3888540"/>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514EE9D7-3D4F-9417-E40B-14A2D6D612B0}"/>
              </a:ext>
            </a:extLst>
          </p:cNvPr>
          <p:cNvSpPr/>
          <p:nvPr/>
        </p:nvSpPr>
        <p:spPr>
          <a:xfrm>
            <a:off x="98590" y="1514869"/>
            <a:ext cx="4726073" cy="861691"/>
          </a:xfrm>
          <a:prstGeom prst="rect">
            <a:avLst/>
          </a:prstGeom>
          <a:solidFill>
            <a:schemeClr val="bg1">
              <a:lumMod val="95000"/>
            </a:schemeClr>
          </a:solidFill>
          <a:ln w="63500">
            <a:solidFill>
              <a:srgbClr val="1D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11125"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1D5668"/>
                </a:solidFill>
                <a:effectLst/>
                <a:uLnTx/>
                <a:uFillTx/>
                <a:latin typeface="Arial" panose="020B0604020202020204" pitchFamily="34" charset="0"/>
                <a:ea typeface="+mn-ea"/>
                <a:cs typeface="Arial" panose="020B0604020202020204" pitchFamily="34" charset="0"/>
              </a:rPr>
              <a:t>Electrical Building – structural issues – project in procurement</a:t>
            </a:r>
          </a:p>
        </p:txBody>
      </p:sp>
      <p:sp>
        <p:nvSpPr>
          <p:cNvPr id="11" name="Isosceles Triangle 10">
            <a:extLst>
              <a:ext uri="{FF2B5EF4-FFF2-40B4-BE49-F238E27FC236}">
                <a16:creationId xmlns:a16="http://schemas.microsoft.com/office/drawing/2014/main" id="{A883E51B-6397-8C38-E56A-CFFFDBDC25CA}"/>
              </a:ext>
            </a:extLst>
          </p:cNvPr>
          <p:cNvSpPr/>
          <p:nvPr/>
        </p:nvSpPr>
        <p:spPr>
          <a:xfrm rot="10800000">
            <a:off x="303127" y="2376560"/>
            <a:ext cx="1507386" cy="446567"/>
          </a:xfrm>
          <a:prstGeom prst="triangle">
            <a:avLst/>
          </a:prstGeom>
          <a:solidFill>
            <a:srgbClr val="1D5668"/>
          </a:solidFill>
          <a:ln w="63500">
            <a:solidFill>
              <a:srgbClr val="1D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11125"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D5668"/>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FC0D556-1E6F-9A70-CE8F-FEC4ADD3B369}"/>
              </a:ext>
            </a:extLst>
          </p:cNvPr>
          <p:cNvSpPr/>
          <p:nvPr/>
        </p:nvSpPr>
        <p:spPr>
          <a:xfrm>
            <a:off x="1379626" y="473540"/>
            <a:ext cx="3653589" cy="861691"/>
          </a:xfrm>
          <a:prstGeom prst="rect">
            <a:avLst/>
          </a:prstGeom>
          <a:solidFill>
            <a:schemeClr val="bg1">
              <a:lumMod val="95000"/>
            </a:schemeClr>
          </a:solidFill>
          <a:ln w="63500">
            <a:solidFill>
              <a:srgbClr val="1D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11125"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1D5668"/>
                </a:solidFill>
                <a:effectLst/>
                <a:uLnTx/>
                <a:uFillTx/>
                <a:latin typeface="Arial" panose="020B0604020202020204" pitchFamily="34" charset="0"/>
                <a:ea typeface="+mn-ea"/>
                <a:cs typeface="Arial" panose="020B0604020202020204" pitchFamily="34" charset="0"/>
              </a:rPr>
              <a:t>Remnant aging facilities</a:t>
            </a:r>
          </a:p>
        </p:txBody>
      </p:sp>
      <p:sp>
        <p:nvSpPr>
          <p:cNvPr id="13" name="Isosceles Triangle 12">
            <a:extLst>
              <a:ext uri="{FF2B5EF4-FFF2-40B4-BE49-F238E27FC236}">
                <a16:creationId xmlns:a16="http://schemas.microsoft.com/office/drawing/2014/main" id="{A94721EC-0248-4C37-9177-6D59FF07DB1D}"/>
              </a:ext>
            </a:extLst>
          </p:cNvPr>
          <p:cNvSpPr/>
          <p:nvPr/>
        </p:nvSpPr>
        <p:spPr>
          <a:xfrm rot="5400000">
            <a:off x="4681386" y="681102"/>
            <a:ext cx="1257686" cy="446567"/>
          </a:xfrm>
          <a:prstGeom prst="triangle">
            <a:avLst/>
          </a:prstGeom>
          <a:solidFill>
            <a:srgbClr val="1D5668"/>
          </a:solidFill>
          <a:ln w="63500">
            <a:solidFill>
              <a:srgbClr val="1D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11125"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D5668"/>
              </a:solidFill>
              <a:effectLst/>
              <a:uLnTx/>
              <a:uFillTx/>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BDBD0450-82DB-FB27-98E2-FAC066C13178}"/>
              </a:ext>
            </a:extLst>
          </p:cNvPr>
          <p:cNvSpPr/>
          <p:nvPr/>
        </p:nvSpPr>
        <p:spPr>
          <a:xfrm>
            <a:off x="8842224" y="1970165"/>
            <a:ext cx="996377" cy="861691"/>
          </a:xfrm>
          <a:prstGeom prst="ellipse">
            <a:avLst/>
          </a:prstGeom>
          <a:noFill/>
          <a:ln w="539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FD3D0BE8-FD29-6F61-93B2-8A5CFD3E9714}"/>
              </a:ext>
            </a:extLst>
          </p:cNvPr>
          <p:cNvCxnSpPr>
            <a:cxnSpLocks/>
          </p:cNvCxnSpPr>
          <p:nvPr/>
        </p:nvCxnSpPr>
        <p:spPr>
          <a:xfrm flipH="1" flipV="1">
            <a:off x="9340412" y="2401011"/>
            <a:ext cx="1451796" cy="1437926"/>
          </a:xfrm>
          <a:prstGeom prst="straightConnector1">
            <a:avLst/>
          </a:prstGeom>
          <a:ln w="349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D5AFCD42-84EE-0222-DC86-702B1796EA5C}"/>
              </a:ext>
            </a:extLst>
          </p:cNvPr>
          <p:cNvSpPr txBox="1">
            <a:spLocks/>
          </p:cNvSpPr>
          <p:nvPr/>
        </p:nvSpPr>
        <p:spPr>
          <a:xfrm>
            <a:off x="5916704" y="4269783"/>
            <a:ext cx="5387810" cy="199439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0"/>
              </a:spcBef>
              <a:spcAft>
                <a:spcPts val="1800"/>
              </a:spcAft>
              <a:buClr>
                <a:srgbClr val="A4CB76"/>
              </a:buClr>
              <a:buFont typeface="System Font Regular"/>
              <a:buChar char="‣"/>
            </a:pPr>
            <a:r>
              <a:rPr lang="en-US" sz="2600" dirty="0">
                <a:solidFill>
                  <a:srgbClr val="1D5668"/>
                </a:solidFill>
                <a:latin typeface="Arial" panose="020B0604020202020204" pitchFamily="34" charset="0"/>
                <a:cs typeface="Arial" panose="020B0604020202020204" pitchFamily="34" charset="0"/>
              </a:rPr>
              <a:t>Originally built in 1942. </a:t>
            </a:r>
          </a:p>
          <a:p>
            <a:pPr marL="228600" lvl="1">
              <a:spcBef>
                <a:spcPts val="0"/>
              </a:spcBef>
              <a:spcAft>
                <a:spcPts val="1800"/>
              </a:spcAft>
              <a:buClr>
                <a:srgbClr val="A4CB76"/>
              </a:buClr>
              <a:buFont typeface="System Font Regular"/>
              <a:buChar char="‣"/>
            </a:pPr>
            <a:r>
              <a:rPr lang="en-US" sz="2600" dirty="0">
                <a:solidFill>
                  <a:srgbClr val="1D5668"/>
                </a:solidFill>
                <a:latin typeface="Arial" panose="020B0604020202020204" pitchFamily="34" charset="0"/>
                <a:cs typeface="Arial" panose="020B0604020202020204" pitchFamily="34" charset="0"/>
              </a:rPr>
              <a:t>New plant was constructed in 2007.</a:t>
            </a:r>
          </a:p>
          <a:p>
            <a:pPr marL="228600" lvl="1">
              <a:spcBef>
                <a:spcPts val="0"/>
              </a:spcBef>
              <a:spcAft>
                <a:spcPts val="1800"/>
              </a:spcAft>
              <a:buClr>
                <a:srgbClr val="A4CB76"/>
              </a:buClr>
              <a:buFont typeface="System Font Regular"/>
              <a:buChar char="‣"/>
            </a:pPr>
            <a:r>
              <a:rPr lang="en-US" sz="2600" dirty="0">
                <a:solidFill>
                  <a:srgbClr val="1D5668"/>
                </a:solidFill>
                <a:latin typeface="Arial" panose="020B0604020202020204" pitchFamily="34" charset="0"/>
                <a:cs typeface="Arial" panose="020B0604020202020204" pitchFamily="34" charset="0"/>
              </a:rPr>
              <a:t>Remnants of the old plant remain</a:t>
            </a:r>
          </a:p>
        </p:txBody>
      </p:sp>
    </p:spTree>
    <p:extLst>
      <p:ext uri="{BB962C8B-B14F-4D97-AF65-F5344CB8AC3E}">
        <p14:creationId xmlns:p14="http://schemas.microsoft.com/office/powerpoint/2010/main" val="1827211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Arcadis2015">
    <a:dk1>
      <a:srgbClr val="1D1D1D"/>
    </a:dk1>
    <a:lt1>
      <a:sysClr val="window" lastClr="FFFFFF"/>
    </a:lt1>
    <a:dk2>
      <a:srgbClr val="55575A"/>
    </a:dk2>
    <a:lt2>
      <a:srgbClr val="B3B3B3"/>
    </a:lt2>
    <a:accent1>
      <a:srgbClr val="E4610F"/>
    </a:accent1>
    <a:accent2>
      <a:srgbClr val="0DA642"/>
    </a:accent2>
    <a:accent3>
      <a:srgbClr val="F8DA40"/>
    </a:accent3>
    <a:accent4>
      <a:srgbClr val="00A9E4"/>
    </a:accent4>
    <a:accent5>
      <a:srgbClr val="C3D200"/>
    </a:accent5>
    <a:accent6>
      <a:srgbClr val="E41F13"/>
    </a:accent6>
    <a:hlink>
      <a:srgbClr val="2E75B5"/>
    </a:hlink>
    <a:folHlink>
      <a:srgbClr val="6F3B55"/>
    </a:folHlink>
  </a:clrScheme>
  <a:fontScheme name="ARCAD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590F74F0D18E4CB68391B008E48F4E" ma:contentTypeVersion="5" ma:contentTypeDescription="Create a new document." ma:contentTypeScope="" ma:versionID="01646e8709b25ac74d1b0764e442fe73">
  <xsd:schema xmlns:xsd="http://www.w3.org/2001/XMLSchema" xmlns:xs="http://www.w3.org/2001/XMLSchema" xmlns:p="http://schemas.microsoft.com/office/2006/metadata/properties" xmlns:ns3="7c9f7852-ca8f-4ee1-b389-cb21f3408b19" targetNamespace="http://schemas.microsoft.com/office/2006/metadata/properties" ma:root="true" ma:fieldsID="1fcec2f20e4d5af43969c76b8ca7a253" ns3:_="">
    <xsd:import namespace="7c9f7852-ca8f-4ee1-b389-cb21f3408b19"/>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f7852-ca8f-4ee1-b389-cb21f3408b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8750ED-68BA-4627-A7AD-ABDA411D5C0A}">
  <ds:schemaRefs>
    <ds:schemaRef ds:uri="7c9f7852-ca8f-4ee1-b389-cb21f3408b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125BF7-1C5F-48EB-964A-6B8C09748110}">
  <ds:schemaRefs>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7c9f7852-ca8f-4ee1-b389-cb21f3408b19"/>
    <ds:schemaRef ds:uri="http://schemas.microsoft.com/office/2006/metadata/properties"/>
    <ds:schemaRef ds:uri="http://purl.org/dc/dcmitype/"/>
    <ds:schemaRef ds:uri="http://purl.org/dc/elements/1.1/"/>
  </ds:schemaRefs>
</ds:datastoreItem>
</file>

<file path=customXml/itemProps3.xml><?xml version="1.0" encoding="utf-8"?>
<ds:datastoreItem xmlns:ds="http://schemas.openxmlformats.org/officeDocument/2006/customXml" ds:itemID="{BB43A92E-E285-4AD9-B012-F10350AABC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712</TotalTime>
  <Words>2205</Words>
  <Application>Microsoft Office PowerPoint</Application>
  <PresentationFormat>Widescreen</PresentationFormat>
  <Paragraphs>264</Paragraphs>
  <Slides>33</Slides>
  <Notes>19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33</vt:i4>
      </vt:variant>
    </vt:vector>
  </HeadingPairs>
  <TitlesOfParts>
    <vt:vector size="51" baseType="lpstr">
      <vt:lpstr>Aptos</vt:lpstr>
      <vt:lpstr>Aptos Display</vt:lpstr>
      <vt:lpstr>Aptos Narrow</vt:lpstr>
      <vt:lpstr>Arial</vt:lpstr>
      <vt:lpstr>Arial Black</vt:lpstr>
      <vt:lpstr>Arial Narrow</vt:lpstr>
      <vt:lpstr>Calibri</vt:lpstr>
      <vt:lpstr>Calibri Light</vt:lpstr>
      <vt:lpstr>Courier New</vt:lpstr>
      <vt:lpstr>Garamond</vt:lpstr>
      <vt:lpstr>ITC Franklin Gothic Std Book</vt:lpstr>
      <vt:lpstr>Roboto Light</vt:lpstr>
      <vt:lpstr>Symbol</vt:lpstr>
      <vt:lpstr>System Font Regular</vt:lpstr>
      <vt:lpstr>Tahoma</vt:lpstr>
      <vt:lpstr>Wingdings</vt:lpstr>
      <vt:lpstr>Office Theme</vt:lpstr>
      <vt:lpstr>1_Office Theme</vt:lpstr>
      <vt:lpstr>PowerPoint Presentation</vt:lpstr>
      <vt:lpstr>Executive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Presentations Available At: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Bellino, Alexander</dc:creator>
  <cp:lastModifiedBy>Houser, Maria V.</cp:lastModifiedBy>
  <cp:revision>5</cp:revision>
  <cp:lastPrinted>2024-11-12T21:59:38Z</cp:lastPrinted>
  <dcterms:created xsi:type="dcterms:W3CDTF">2024-06-17T17:35:43Z</dcterms:created>
  <dcterms:modified xsi:type="dcterms:W3CDTF">2024-11-12T22:07:12Z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0x01010003590F74F0D18E4CB68391B008E48F4E</vt:lpwstr>
  </property>
</Properties>
</file>